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87" r:id="rId2"/>
    <p:sldId id="989" r:id="rId3"/>
    <p:sldId id="1291" r:id="rId4"/>
    <p:sldId id="1475" r:id="rId5"/>
    <p:sldId id="1451" r:id="rId6"/>
    <p:sldId id="1452" r:id="rId7"/>
    <p:sldId id="1454" r:id="rId8"/>
    <p:sldId id="473" r:id="rId9"/>
    <p:sldId id="474" r:id="rId10"/>
    <p:sldId id="475" r:id="rId11"/>
    <p:sldId id="1430" r:id="rId12"/>
    <p:sldId id="1455" r:id="rId13"/>
    <p:sldId id="1458" r:id="rId14"/>
    <p:sldId id="1311" r:id="rId15"/>
    <p:sldId id="1460" r:id="rId16"/>
    <p:sldId id="1459" r:id="rId17"/>
    <p:sldId id="481" r:id="rId18"/>
    <p:sldId id="482" r:id="rId19"/>
    <p:sldId id="483" r:id="rId20"/>
    <p:sldId id="484" r:id="rId21"/>
    <p:sldId id="485" r:id="rId22"/>
    <p:sldId id="1477" r:id="rId23"/>
    <p:sldId id="1479" r:id="rId24"/>
    <p:sldId id="1382" r:id="rId25"/>
    <p:sldId id="1464" r:id="rId26"/>
    <p:sldId id="1053" r:id="rId27"/>
    <p:sldId id="1466" r:id="rId28"/>
    <p:sldId id="1299" r:id="rId29"/>
    <p:sldId id="1469" r:id="rId30"/>
    <p:sldId id="1470" r:id="rId31"/>
    <p:sldId id="1402" r:id="rId32"/>
    <p:sldId id="1386" r:id="rId33"/>
    <p:sldId id="1390" r:id="rId34"/>
    <p:sldId id="753" r:id="rId35"/>
    <p:sldId id="1056" r:id="rId36"/>
    <p:sldId id="1058" r:id="rId37"/>
    <p:sldId id="1084" r:id="rId38"/>
    <p:sldId id="1397" r:id="rId39"/>
    <p:sldId id="1146" r:id="rId40"/>
    <p:sldId id="1091" r:id="rId41"/>
    <p:sldId id="1398" r:id="rId42"/>
    <p:sldId id="1399" r:id="rId43"/>
    <p:sldId id="1433" r:id="rId44"/>
    <p:sldId id="1476" r:id="rId45"/>
    <p:sldId id="1436" r:id="rId46"/>
    <p:sldId id="1438" r:id="rId47"/>
    <p:sldId id="1437" r:id="rId48"/>
    <p:sldId id="1468" r:id="rId49"/>
    <p:sldId id="1467" r:id="rId50"/>
    <p:sldId id="1471" r:id="rId51"/>
    <p:sldId id="1367" r:id="rId52"/>
    <p:sldId id="1190" r:id="rId53"/>
    <p:sldId id="1192" r:id="rId54"/>
    <p:sldId id="1193" r:id="rId55"/>
    <p:sldId id="1194" r:id="rId56"/>
    <p:sldId id="1404" r:id="rId57"/>
    <p:sldId id="560" r:id="rId58"/>
    <p:sldId id="1439" r:id="rId59"/>
    <p:sldId id="1472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34A"/>
    <a:srgbClr val="ABA819"/>
    <a:srgbClr val="BFB971"/>
    <a:srgbClr val="0173A6"/>
    <a:srgbClr val="B93429"/>
    <a:srgbClr val="000000"/>
    <a:srgbClr val="2F3F65"/>
    <a:srgbClr val="BB222D"/>
    <a:srgbClr val="7F96BA"/>
    <a:srgbClr val="C65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569"/>
    <p:restoredTop sz="83860" autoAdjust="0"/>
  </p:normalViewPr>
  <p:slideViewPr>
    <p:cSldViewPr snapToGrid="0" snapToObjects="1">
      <p:cViewPr>
        <p:scale>
          <a:sx n="66" d="100"/>
          <a:sy n="66" d="100"/>
        </p:scale>
        <p:origin x="2502" y="73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48" d="100"/>
        <a:sy n="48" d="100"/>
      </p:scale>
      <p:origin x="0" y="4864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208" y="19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D2724-5C52-9C47-82D7-E6741C2FC1F7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1821A-6EB8-164F-A892-0F93A75A6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75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010.png>
</file>

<file path=ppt/media/image1030.png>
</file>

<file path=ppt/media/image1040.png>
</file>

<file path=ppt/media/image105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tiff>
</file>

<file path=ppt/media/image23.jpg>
</file>

<file path=ppt/media/image24.png>
</file>

<file path=ppt/media/image25.jpeg>
</file>

<file path=ppt/media/image26.png>
</file>

<file path=ppt/media/image27.png>
</file>

<file path=ppt/media/image28.gif>
</file>

<file path=ppt/media/image29.tiff>
</file>

<file path=ppt/media/image3.pn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tiff>
</file>

<file path=ppt/media/image39.png>
</file>

<file path=ppt/media/image4.jpg>
</file>

<file path=ppt/media/image41.png>
</file>

<file path=ppt/media/image42.png>
</file>

<file path=ppt/media/image43.png>
</file>

<file path=ppt/media/image44.png>
</file>

<file path=ppt/media/image45.png>
</file>

<file path=ppt/media/image46.tiff>
</file>

<file path=ppt/media/image47.png>
</file>

<file path=ppt/media/image49.png>
</file>

<file path=ppt/media/image5.tiff>
</file>

<file path=ppt/media/image50.png>
</file>

<file path=ppt/media/image51.tiff>
</file>

<file path=ppt/media/image52.png>
</file>

<file path=ppt/media/image54.png>
</file>

<file path=ppt/media/image55.png>
</file>

<file path=ppt/media/image56.png>
</file>

<file path=ppt/media/image58.png>
</file>

<file path=ppt/media/image59.png>
</file>

<file path=ppt/media/image6.tiff>
</file>

<file path=ppt/media/image60.png>
</file>

<file path=ppt/media/image7.tiff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A4B48-24D0-8243-85A7-202D0BCFD1AC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B8135-54D7-3746-8976-0B97D07C7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17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75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00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73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609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41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92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693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4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5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5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89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5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56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79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787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9968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976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382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19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4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142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073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3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8919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604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653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45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191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524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484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94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783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493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9671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4464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362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0738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342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966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7251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893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8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653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3044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98817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7876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341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237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1730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7489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4472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97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55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B8135-54D7-3746-8976-0B97D07C7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96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00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57596-EF66-1F44-A8C8-6028B75146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0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621A-E34F-9248-B830-032176361374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63213-8B16-C24A-88C8-0589995BF694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89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9FA9F-1B81-6D42-9619-670D79F231C8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15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53CE8-C674-4D49-9C10-57BD8F83D6EA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3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4E207-597E-4041-995D-8D10AE3834B1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7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377AF-E967-6C4D-90E9-CADD951F0B37}" type="datetime1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4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395A6-6430-C346-8914-03CC2FE40AFF}" type="datetime1">
              <a:rPr lang="en-US" smtClean="0"/>
              <a:t>4/12/2018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74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FA972-9F11-C14E-8FCE-5719FD4B061B}" type="datetime1">
              <a:rPr lang="en-US" smtClean="0"/>
              <a:t>4/12/2018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3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63424-28EF-E44E-8212-AC30A1EA6150}" type="datetime1">
              <a:rPr lang="en-US" smtClean="0"/>
              <a:t>4/12/2018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7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92F1-F3A0-324A-B1F5-BCB3FEF5A4C8}" type="datetime1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7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A6DE3-05F3-F143-B9B0-36D433505E01}" type="datetime1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3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46691-3FC3-0D47-A55E-9931E91284A7}" type="datetime1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85247-443B-144F-A3FF-8C48487B4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6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microsoft.com/office/2007/relationships/hdphoto" Target="../media/hdphoto2.wd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2.tif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27.png"/><Relationship Id="rId3" Type="http://schemas.openxmlformats.org/officeDocument/2006/relationships/image" Target="../media/image23.jpg"/><Relationship Id="rId7" Type="http://schemas.openxmlformats.org/officeDocument/2006/relationships/image" Target="../media/image20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5.jpeg"/><Relationship Id="rId5" Type="http://schemas.openxmlformats.org/officeDocument/2006/relationships/image" Target="../media/image22.tiff"/><Relationship Id="rId10" Type="http://schemas.microsoft.com/office/2007/relationships/hdphoto" Target="../media/hdphoto1.wdp"/><Relationship Id="rId4" Type="http://schemas.openxmlformats.org/officeDocument/2006/relationships/image" Target="../media/image24.png"/><Relationship Id="rId9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27.png"/><Relationship Id="rId3" Type="http://schemas.openxmlformats.org/officeDocument/2006/relationships/image" Target="../media/image23.jpg"/><Relationship Id="rId7" Type="http://schemas.openxmlformats.org/officeDocument/2006/relationships/image" Target="../media/image20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5.jpeg"/><Relationship Id="rId5" Type="http://schemas.openxmlformats.org/officeDocument/2006/relationships/image" Target="../media/image22.tiff"/><Relationship Id="rId10" Type="http://schemas.microsoft.com/office/2007/relationships/hdphoto" Target="../media/hdphoto1.wdp"/><Relationship Id="rId4" Type="http://schemas.openxmlformats.org/officeDocument/2006/relationships/image" Target="../media/image24.png"/><Relationship Id="rId9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7" Type="http://schemas.openxmlformats.org/officeDocument/2006/relationships/image" Target="../media/image30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29.tiff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5.png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12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10" Type="http://schemas.microsoft.com/office/2007/relationships/hdphoto" Target="../media/hdphoto1.wdp"/><Relationship Id="rId4" Type="http://schemas.openxmlformats.org/officeDocument/2006/relationships/image" Target="../media/image8.jpeg"/><Relationship Id="rId9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2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12.png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pn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38.tiff"/><Relationship Id="rId7" Type="http://schemas.openxmlformats.org/officeDocument/2006/relationships/image" Target="../media/image10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1050.png"/><Relationship Id="rId5" Type="http://schemas.openxmlformats.org/officeDocument/2006/relationships/image" Target="../media/image40.emf"/><Relationship Id="rId10" Type="http://schemas.openxmlformats.org/officeDocument/2006/relationships/image" Target="../media/image1040.png"/><Relationship Id="rId4" Type="http://schemas.openxmlformats.org/officeDocument/2006/relationships/image" Target="../media/image12.png"/><Relationship Id="rId9" Type="http://schemas.openxmlformats.org/officeDocument/2006/relationships/image" Target="../media/image103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8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tiff"/><Relationship Id="rId5" Type="http://schemas.openxmlformats.org/officeDocument/2006/relationships/image" Target="../media/image50.png"/><Relationship Id="rId4" Type="http://schemas.openxmlformats.org/officeDocument/2006/relationships/image" Target="../media/image4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7.tiff"/><Relationship Id="rId7" Type="http://schemas.openxmlformats.org/officeDocument/2006/relationships/image" Target="../media/image13.png"/><Relationship Id="rId12" Type="http://schemas.openxmlformats.org/officeDocument/2006/relationships/image" Target="../media/image23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56.png"/><Relationship Id="rId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11.tiff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-1" y="1665856"/>
            <a:ext cx="9144001" cy="20345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7229687" y="4085106"/>
            <a:ext cx="1083556" cy="1083556"/>
            <a:chOff x="2801925" y="3316535"/>
            <a:chExt cx="1586434" cy="1586434"/>
          </a:xfrm>
        </p:grpSpPr>
        <p:sp>
          <p:nvSpPr>
            <p:cNvPr id="5" name="Oval 4"/>
            <p:cNvSpPr/>
            <p:nvPr/>
          </p:nvSpPr>
          <p:spPr>
            <a:xfrm>
              <a:off x="2801925" y="3316535"/>
              <a:ext cx="1586434" cy="1586434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romit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1683" y="3395847"/>
              <a:ext cx="1453178" cy="1453178"/>
            </a:xfrm>
            <a:prstGeom prst="ellipse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418223" y="4085106"/>
            <a:ext cx="1083556" cy="1083556"/>
            <a:chOff x="174866" y="1118605"/>
            <a:chExt cx="1586434" cy="1586434"/>
          </a:xfrm>
        </p:grpSpPr>
        <p:sp>
          <p:nvSpPr>
            <p:cNvPr id="9" name="Oval 8"/>
            <p:cNvSpPr/>
            <p:nvPr/>
          </p:nvSpPr>
          <p:spPr>
            <a:xfrm>
              <a:off x="174866" y="1118605"/>
              <a:ext cx="1586434" cy="1586434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 descr="Roy, Nirupam_2157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48718" y="1192717"/>
              <a:ext cx="1453178" cy="1457071"/>
            </a:xfrm>
            <a:prstGeom prst="ellipse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4581030" y="4085106"/>
            <a:ext cx="1083556" cy="1083556"/>
            <a:chOff x="1465676" y="2264752"/>
            <a:chExt cx="1586434" cy="1586434"/>
          </a:xfrm>
        </p:grpSpPr>
        <p:sp>
          <p:nvSpPr>
            <p:cNvPr id="13" name="Oval 12"/>
            <p:cNvSpPr/>
            <p:nvPr/>
          </p:nvSpPr>
          <p:spPr>
            <a:xfrm>
              <a:off x="1465676" y="2264752"/>
              <a:ext cx="1586434" cy="1586434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Prof3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31027" y="2345658"/>
              <a:ext cx="1457069" cy="1457070"/>
            </a:xfrm>
            <a:prstGeom prst="ellipse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264564" y="1999778"/>
            <a:ext cx="86644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venir Book"/>
                <a:cs typeface="Avenir Book"/>
              </a:rPr>
              <a:t>Inaudible Voice Commands: </a:t>
            </a:r>
            <a:br>
              <a:rPr lang="en-US" sz="4000" dirty="0">
                <a:latin typeface="Avenir Book"/>
                <a:cs typeface="Avenir Book"/>
              </a:rPr>
            </a:br>
            <a:r>
              <a:rPr lang="en-US" sz="4000" dirty="0">
                <a:latin typeface="Avenir Book"/>
                <a:cs typeface="Avenir Book"/>
              </a:rPr>
              <a:t>The Long-Range Attack and Defense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78662" y="6031443"/>
            <a:ext cx="591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venir Book"/>
                <a:cs typeface="Avenir Book"/>
              </a:rPr>
              <a:t>University of Illinois at Urbana-Champaign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202032" y="5143352"/>
            <a:ext cx="2292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Book"/>
                <a:cs typeface="Avenir Book"/>
              </a:rPr>
              <a:t>Nirupam Roy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792325" y="5143352"/>
            <a:ext cx="2803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Book"/>
                <a:cs typeface="Avenir Book"/>
              </a:rPr>
              <a:t>Haitham Hassanieh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87602" y="5143352"/>
            <a:ext cx="3212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Book"/>
                <a:cs typeface="Avenir Book"/>
              </a:rPr>
              <a:t>Romit Roy Choudhury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79009E0-5702-4763-B297-C2914104430D}"/>
              </a:ext>
            </a:extLst>
          </p:cNvPr>
          <p:cNvSpPr/>
          <p:nvPr/>
        </p:nvSpPr>
        <p:spPr>
          <a:xfrm>
            <a:off x="2385744" y="4085106"/>
            <a:ext cx="1083556" cy="1083556"/>
          </a:xfrm>
          <a:prstGeom prst="ellipse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C01E28-37E0-4E0B-83F8-6453C5614FEA}"/>
              </a:ext>
            </a:extLst>
          </p:cNvPr>
          <p:cNvSpPr txBox="1"/>
          <p:nvPr/>
        </p:nvSpPr>
        <p:spPr>
          <a:xfrm>
            <a:off x="1765489" y="5143352"/>
            <a:ext cx="2292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/>
                <a:cs typeface="Avenir Book"/>
              </a:rPr>
              <a:t>Sheng Shen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A161A2-06FF-4055-AE9D-45C2C04CC1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3707" y="4133069"/>
            <a:ext cx="987629" cy="98762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91802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Box 142"/>
          <p:cNvSpPr txBox="1"/>
          <p:nvPr/>
        </p:nvSpPr>
        <p:spPr>
          <a:xfrm>
            <a:off x="1856748" y="5273803"/>
            <a:ext cx="16637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Amplifier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3936289" y="5273803"/>
            <a:ext cx="20965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Filter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6646689" y="5273803"/>
            <a:ext cx="10175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ADC</a:t>
            </a:r>
          </a:p>
        </p:txBody>
      </p:sp>
      <p:grpSp>
        <p:nvGrpSpPr>
          <p:cNvPr id="82" name="Group 81"/>
          <p:cNvGrpSpPr/>
          <p:nvPr/>
        </p:nvGrpSpPr>
        <p:grpSpPr>
          <a:xfrm>
            <a:off x="4579409" y="4630337"/>
            <a:ext cx="859147" cy="635058"/>
            <a:chOff x="3859935" y="1979886"/>
            <a:chExt cx="859147" cy="635058"/>
          </a:xfrm>
        </p:grpSpPr>
        <p:sp>
          <p:nvSpPr>
            <p:cNvPr id="83" name="Rectangle 82"/>
            <p:cNvSpPr/>
            <p:nvPr/>
          </p:nvSpPr>
          <p:spPr>
            <a:xfrm>
              <a:off x="3859935" y="1979886"/>
              <a:ext cx="859147" cy="635058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3987435" y="2080036"/>
              <a:ext cx="0" cy="440711"/>
            </a:xfrm>
            <a:prstGeom prst="line">
              <a:avLst/>
            </a:prstGeom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5400000">
              <a:off x="4314149" y="2179977"/>
              <a:ext cx="0" cy="645245"/>
            </a:xfrm>
            <a:prstGeom prst="line">
              <a:avLst/>
            </a:prstGeom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Freeform 85"/>
            <p:cNvSpPr/>
            <p:nvPr/>
          </p:nvSpPr>
          <p:spPr>
            <a:xfrm rot="397662">
              <a:off x="3984450" y="2183655"/>
              <a:ext cx="585216" cy="294315"/>
            </a:xfrm>
            <a:custGeom>
              <a:avLst/>
              <a:gdLst>
                <a:gd name="connsiteX0" fmla="*/ 0 w 585216"/>
                <a:gd name="connsiteY0" fmla="*/ 20369 h 294315"/>
                <a:gd name="connsiteX1" fmla="*/ 323736 w 585216"/>
                <a:gd name="connsiteY1" fmla="*/ 20369 h 294315"/>
                <a:gd name="connsiteX2" fmla="*/ 435799 w 585216"/>
                <a:gd name="connsiteY2" fmla="*/ 232055 h 294315"/>
                <a:gd name="connsiteX3" fmla="*/ 585216 w 585216"/>
                <a:gd name="connsiteY3" fmla="*/ 294315 h 29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216" h="294315">
                  <a:moveTo>
                    <a:pt x="0" y="20369"/>
                  </a:moveTo>
                  <a:cubicBezTo>
                    <a:pt x="125551" y="2728"/>
                    <a:pt x="251103" y="-14912"/>
                    <a:pt x="323736" y="20369"/>
                  </a:cubicBezTo>
                  <a:cubicBezTo>
                    <a:pt x="396369" y="55650"/>
                    <a:pt x="392219" y="186397"/>
                    <a:pt x="435799" y="232055"/>
                  </a:cubicBezTo>
                  <a:cubicBezTo>
                    <a:pt x="479379" y="277713"/>
                    <a:pt x="585216" y="294315"/>
                    <a:pt x="585216" y="294315"/>
                  </a:cubicBezTo>
                </a:path>
              </a:pathLst>
            </a:cu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Isosceles Triangle 86"/>
          <p:cNvSpPr/>
          <p:nvPr/>
        </p:nvSpPr>
        <p:spPr>
          <a:xfrm rot="5400000">
            <a:off x="2359655" y="4609229"/>
            <a:ext cx="635061" cy="683049"/>
          </a:xfrm>
          <a:prstGeom prst="triangle">
            <a:avLst/>
          </a:prstGeom>
          <a:noFill/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721662" y="4603385"/>
            <a:ext cx="1081494" cy="731320"/>
            <a:chOff x="6141478" y="1992334"/>
            <a:chExt cx="1081494" cy="731320"/>
          </a:xfrm>
        </p:grpSpPr>
        <p:sp>
          <p:nvSpPr>
            <p:cNvPr id="89" name="Isosceles Triangle 6"/>
            <p:cNvSpPr/>
            <p:nvPr/>
          </p:nvSpPr>
          <p:spPr>
            <a:xfrm rot="5400000">
              <a:off x="6364694" y="1769118"/>
              <a:ext cx="635062" cy="1081494"/>
            </a:xfrm>
            <a:custGeom>
              <a:avLst/>
              <a:gdLst/>
              <a:ahLst/>
              <a:cxnLst/>
              <a:rect l="l" t="t" r="r" b="b"/>
              <a:pathLst>
                <a:path w="635062" h="1081494">
                  <a:moveTo>
                    <a:pt x="0" y="1081494"/>
                  </a:moveTo>
                  <a:lnTo>
                    <a:pt x="0" y="382470"/>
                  </a:lnTo>
                  <a:lnTo>
                    <a:pt x="1440" y="382470"/>
                  </a:lnTo>
                  <a:lnTo>
                    <a:pt x="317532" y="0"/>
                  </a:lnTo>
                  <a:lnTo>
                    <a:pt x="633624" y="382470"/>
                  </a:lnTo>
                  <a:lnTo>
                    <a:pt x="635059" y="382470"/>
                  </a:lnTo>
                  <a:lnTo>
                    <a:pt x="635059" y="384206"/>
                  </a:lnTo>
                  <a:lnTo>
                    <a:pt x="635062" y="384210"/>
                  </a:lnTo>
                  <a:lnTo>
                    <a:pt x="635059" y="384210"/>
                  </a:lnTo>
                  <a:lnTo>
                    <a:pt x="635059" y="1081494"/>
                  </a:lnTo>
                  <a:close/>
                </a:path>
              </a:pathLst>
            </a:custGeom>
            <a:noFill/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/>
            <p:cNvCxnSpPr/>
            <p:nvPr/>
          </p:nvCxnSpPr>
          <p:spPr>
            <a:xfrm rot="16200000">
              <a:off x="6339560" y="2195490"/>
              <a:ext cx="0" cy="248770"/>
            </a:xfrm>
            <a:prstGeom prst="line">
              <a:avLst/>
            </a:prstGeom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rot="16200000">
              <a:off x="6803235" y="2195490"/>
              <a:ext cx="0" cy="248770"/>
            </a:xfrm>
            <a:prstGeom prst="line">
              <a:avLst/>
            </a:prstGeom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 flipV="1">
              <a:off x="6463945" y="2150866"/>
              <a:ext cx="214905" cy="169009"/>
            </a:xfrm>
            <a:prstGeom prst="line">
              <a:avLst/>
            </a:prstGeom>
            <a:ln w="38100" cmpd="sng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Arc 92"/>
            <p:cNvSpPr/>
            <p:nvPr/>
          </p:nvSpPr>
          <p:spPr>
            <a:xfrm rot="15821177">
              <a:off x="6469761" y="2188229"/>
              <a:ext cx="585216" cy="485633"/>
            </a:xfrm>
            <a:prstGeom prst="arc">
              <a:avLst>
                <a:gd name="adj1" fmla="val 15494356"/>
                <a:gd name="adj2" fmla="val 0"/>
              </a:avLst>
            </a:prstGeom>
            <a:ln>
              <a:solidFill>
                <a:schemeClr val="bg1">
                  <a:lumMod val="8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090976" y="4609380"/>
            <a:ext cx="1038454" cy="643091"/>
            <a:chOff x="3260507" y="4878083"/>
            <a:chExt cx="1142299" cy="584628"/>
          </a:xfrm>
        </p:grpSpPr>
        <p:grpSp>
          <p:nvGrpSpPr>
            <p:cNvPr id="95" name="Group 94"/>
            <p:cNvGrpSpPr/>
            <p:nvPr/>
          </p:nvGrpSpPr>
          <p:grpSpPr>
            <a:xfrm>
              <a:off x="3374650" y="4878083"/>
              <a:ext cx="424155" cy="292314"/>
              <a:chOff x="3374650" y="4878083"/>
              <a:chExt cx="424155" cy="292314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0" name="Straight Connector 10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6" name="Group 95"/>
            <p:cNvGrpSpPr/>
            <p:nvPr/>
          </p:nvGrpSpPr>
          <p:grpSpPr>
            <a:xfrm flipV="1">
              <a:off x="3846260" y="5170397"/>
              <a:ext cx="424155" cy="292314"/>
              <a:chOff x="3374650" y="4878083"/>
              <a:chExt cx="424155" cy="292314"/>
            </a:xfrm>
          </p:grpSpPr>
          <p:grpSp>
            <p:nvGrpSpPr>
              <p:cNvPr id="98" name="Group 9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chemeClr val="bg1">
                      <a:lumMod val="85000"/>
                    </a:schemeClr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7" name="Straight Connector 96"/>
            <p:cNvCxnSpPr/>
            <p:nvPr/>
          </p:nvCxnSpPr>
          <p:spPr>
            <a:xfrm flipV="1">
              <a:off x="3260507" y="5173130"/>
              <a:ext cx="1142299" cy="1"/>
            </a:xfrm>
            <a:prstGeom prst="line">
              <a:avLst/>
            </a:prstGeom>
            <a:ln w="9525" cmpd="sng">
              <a:solidFill>
                <a:schemeClr val="bg1">
                  <a:lumMod val="8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4" name="Straight Connector 123"/>
          <p:cNvCxnSpPr/>
          <p:nvPr/>
        </p:nvCxnSpPr>
        <p:spPr>
          <a:xfrm>
            <a:off x="3013468" y="4947830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5438556" y="4950122"/>
            <a:ext cx="270102" cy="1"/>
          </a:xfrm>
          <a:prstGeom prst="line">
            <a:avLst/>
          </a:prstGeom>
          <a:ln w="28575" cmpd="sng">
            <a:solidFill>
              <a:schemeClr val="bg1">
                <a:lumMod val="85000"/>
              </a:schemeClr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V="1">
            <a:off x="7803156" y="4912685"/>
            <a:ext cx="242046" cy="4585"/>
          </a:xfrm>
          <a:prstGeom prst="line">
            <a:avLst/>
          </a:prstGeom>
          <a:ln w="28575" cmpd="sng">
            <a:solidFill>
              <a:schemeClr val="bg1">
                <a:lumMod val="85000"/>
              </a:schemeClr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3" name="Group 122"/>
          <p:cNvGrpSpPr/>
          <p:nvPr/>
        </p:nvGrpSpPr>
        <p:grpSpPr>
          <a:xfrm>
            <a:off x="1556042" y="4755497"/>
            <a:ext cx="506535" cy="359616"/>
            <a:chOff x="1568068" y="4004346"/>
            <a:chExt cx="557189" cy="579167"/>
          </a:xfrm>
        </p:grpSpPr>
        <p:sp>
          <p:nvSpPr>
            <p:cNvPr id="125" name="Freeform 124"/>
            <p:cNvSpPr/>
            <p:nvPr/>
          </p:nvSpPr>
          <p:spPr>
            <a:xfrm>
              <a:off x="1568068" y="443252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Freeform 126"/>
            <p:cNvSpPr/>
            <p:nvPr/>
          </p:nvSpPr>
          <p:spPr>
            <a:xfrm>
              <a:off x="1570263" y="432548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1572458" y="421843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1574653" y="411139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1576848" y="400434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2" name="Straight Connector 131"/>
          <p:cNvCxnSpPr/>
          <p:nvPr/>
        </p:nvCxnSpPr>
        <p:spPr>
          <a:xfrm flipV="1">
            <a:off x="2094344" y="4956038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4" name="Group 153"/>
          <p:cNvGrpSpPr/>
          <p:nvPr/>
        </p:nvGrpSpPr>
        <p:grpSpPr>
          <a:xfrm>
            <a:off x="3290854" y="4274187"/>
            <a:ext cx="971541" cy="1389597"/>
            <a:chOff x="3290854" y="3597955"/>
            <a:chExt cx="971541" cy="1389597"/>
          </a:xfrm>
        </p:grpSpPr>
        <p:sp>
          <p:nvSpPr>
            <p:cNvPr id="155" name="Freeform 154"/>
            <p:cNvSpPr/>
            <p:nvPr/>
          </p:nvSpPr>
          <p:spPr>
            <a:xfrm>
              <a:off x="3290854" y="435683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 155"/>
            <p:cNvSpPr/>
            <p:nvPr/>
          </p:nvSpPr>
          <p:spPr>
            <a:xfrm>
              <a:off x="3290854" y="416711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Freeform 156"/>
            <p:cNvSpPr/>
            <p:nvPr/>
          </p:nvSpPr>
          <p:spPr>
            <a:xfrm>
              <a:off x="3290854" y="397739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 157"/>
            <p:cNvSpPr/>
            <p:nvPr/>
          </p:nvSpPr>
          <p:spPr>
            <a:xfrm>
              <a:off x="3290854" y="378767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290854" y="359795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0" name="Straight Connector 159"/>
          <p:cNvCxnSpPr/>
          <p:nvPr/>
        </p:nvCxnSpPr>
        <p:spPr>
          <a:xfrm>
            <a:off x="4332657" y="4956039"/>
            <a:ext cx="246752" cy="0"/>
          </a:xfrm>
          <a:prstGeom prst="line">
            <a:avLst/>
          </a:prstGeom>
          <a:ln w="28575" cmpd="sng">
            <a:solidFill>
              <a:schemeClr val="bg1">
                <a:lumMod val="85000"/>
              </a:schemeClr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Freeform 178"/>
          <p:cNvSpPr/>
          <p:nvPr/>
        </p:nvSpPr>
        <p:spPr>
          <a:xfrm>
            <a:off x="318479" y="1231424"/>
            <a:ext cx="2495349" cy="1607631"/>
          </a:xfrm>
          <a:custGeom>
            <a:avLst/>
            <a:gdLst>
              <a:gd name="connsiteX0" fmla="*/ 1271 w 2495349"/>
              <a:gd name="connsiteY0" fmla="*/ 1945233 h 1945233"/>
              <a:gd name="connsiteX1" fmla="*/ 12712 w 2495349"/>
              <a:gd name="connsiteY1" fmla="*/ 881134 h 1945233"/>
              <a:gd name="connsiteX2" fmla="*/ 92797 w 2495349"/>
              <a:gd name="connsiteY2" fmla="*/ 1396020 h 1945233"/>
              <a:gd name="connsiteX3" fmla="*/ 127119 w 2495349"/>
              <a:gd name="connsiteY3" fmla="*/ 560760 h 1945233"/>
              <a:gd name="connsiteX4" fmla="*/ 218645 w 2495349"/>
              <a:gd name="connsiteY4" fmla="*/ 1258717 h 1945233"/>
              <a:gd name="connsiteX5" fmla="*/ 287289 w 2495349"/>
              <a:gd name="connsiteY5" fmla="*/ 171735 h 1945233"/>
              <a:gd name="connsiteX6" fmla="*/ 458900 w 2495349"/>
              <a:gd name="connsiteY6" fmla="*/ 1190066 h 1945233"/>
              <a:gd name="connsiteX7" fmla="*/ 584748 w 2495349"/>
              <a:gd name="connsiteY7" fmla="*/ 858250 h 1945233"/>
              <a:gd name="connsiteX8" fmla="*/ 813562 w 2495349"/>
              <a:gd name="connsiteY8" fmla="*/ 1430346 h 1945233"/>
              <a:gd name="connsiteX9" fmla="*/ 950851 w 2495349"/>
              <a:gd name="connsiteY9" fmla="*/ 766715 h 1945233"/>
              <a:gd name="connsiteX10" fmla="*/ 1145343 w 2495349"/>
              <a:gd name="connsiteY10" fmla="*/ 1407462 h 1945233"/>
              <a:gd name="connsiteX11" fmla="*/ 1179666 w 2495349"/>
              <a:gd name="connsiteY11" fmla="*/ 106 h 1945233"/>
              <a:gd name="connsiteX12" fmla="*/ 1408480 w 2495349"/>
              <a:gd name="connsiteY12" fmla="*/ 1327369 h 1945233"/>
              <a:gd name="connsiteX13" fmla="*/ 1545769 w 2495349"/>
              <a:gd name="connsiteY13" fmla="*/ 572202 h 1945233"/>
              <a:gd name="connsiteX14" fmla="*/ 1786024 w 2495349"/>
              <a:gd name="connsiteY14" fmla="*/ 1647743 h 1945233"/>
              <a:gd name="connsiteX15" fmla="*/ 1866109 w 2495349"/>
              <a:gd name="connsiteY15" fmla="*/ 1384579 h 1945233"/>
              <a:gd name="connsiteX16" fmla="*/ 2014839 w 2495349"/>
              <a:gd name="connsiteY16" fmla="*/ 1716394 h 1945233"/>
              <a:gd name="connsiteX17" fmla="*/ 2094924 w 2495349"/>
              <a:gd name="connsiteY17" fmla="*/ 549318 h 1945233"/>
              <a:gd name="connsiteX18" fmla="*/ 2300857 w 2495349"/>
              <a:gd name="connsiteY18" fmla="*/ 1876581 h 1945233"/>
              <a:gd name="connsiteX19" fmla="*/ 2392383 w 2495349"/>
              <a:gd name="connsiteY19" fmla="*/ 1739278 h 1945233"/>
              <a:gd name="connsiteX20" fmla="*/ 2495349 w 2495349"/>
              <a:gd name="connsiteY20" fmla="*/ 1922349 h 1945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95349" h="1945233">
                <a:moveTo>
                  <a:pt x="1271" y="1945233"/>
                </a:moveTo>
                <a:cubicBezTo>
                  <a:pt x="-636" y="1458951"/>
                  <a:pt x="-2542" y="972669"/>
                  <a:pt x="12712" y="881134"/>
                </a:cubicBezTo>
                <a:cubicBezTo>
                  <a:pt x="27966" y="789598"/>
                  <a:pt x="73729" y="1449416"/>
                  <a:pt x="92797" y="1396020"/>
                </a:cubicBezTo>
                <a:cubicBezTo>
                  <a:pt x="111865" y="1342624"/>
                  <a:pt x="106144" y="583644"/>
                  <a:pt x="127119" y="560760"/>
                </a:cubicBezTo>
                <a:cubicBezTo>
                  <a:pt x="148094" y="537876"/>
                  <a:pt x="191950" y="1323554"/>
                  <a:pt x="218645" y="1258717"/>
                </a:cubicBezTo>
                <a:cubicBezTo>
                  <a:pt x="245340" y="1193880"/>
                  <a:pt x="247247" y="183177"/>
                  <a:pt x="287289" y="171735"/>
                </a:cubicBezTo>
                <a:cubicBezTo>
                  <a:pt x="327331" y="160293"/>
                  <a:pt x="409324" y="1075647"/>
                  <a:pt x="458900" y="1190066"/>
                </a:cubicBezTo>
                <a:cubicBezTo>
                  <a:pt x="508476" y="1304485"/>
                  <a:pt x="525638" y="818203"/>
                  <a:pt x="584748" y="858250"/>
                </a:cubicBezTo>
                <a:cubicBezTo>
                  <a:pt x="643858" y="898297"/>
                  <a:pt x="752545" y="1445602"/>
                  <a:pt x="813562" y="1430346"/>
                </a:cubicBezTo>
                <a:cubicBezTo>
                  <a:pt x="874579" y="1415090"/>
                  <a:pt x="895554" y="770529"/>
                  <a:pt x="950851" y="766715"/>
                </a:cubicBezTo>
                <a:cubicBezTo>
                  <a:pt x="1006148" y="762901"/>
                  <a:pt x="1107207" y="1535230"/>
                  <a:pt x="1145343" y="1407462"/>
                </a:cubicBezTo>
                <a:cubicBezTo>
                  <a:pt x="1183479" y="1279694"/>
                  <a:pt x="1135810" y="13455"/>
                  <a:pt x="1179666" y="106"/>
                </a:cubicBezTo>
                <a:cubicBezTo>
                  <a:pt x="1223522" y="-13243"/>
                  <a:pt x="1347463" y="1232020"/>
                  <a:pt x="1408480" y="1327369"/>
                </a:cubicBezTo>
                <a:cubicBezTo>
                  <a:pt x="1469497" y="1422718"/>
                  <a:pt x="1482845" y="518806"/>
                  <a:pt x="1545769" y="572202"/>
                </a:cubicBezTo>
                <a:cubicBezTo>
                  <a:pt x="1608693" y="625598"/>
                  <a:pt x="1732634" y="1512347"/>
                  <a:pt x="1786024" y="1647743"/>
                </a:cubicBezTo>
                <a:cubicBezTo>
                  <a:pt x="1839414" y="1783139"/>
                  <a:pt x="1827973" y="1373137"/>
                  <a:pt x="1866109" y="1384579"/>
                </a:cubicBezTo>
                <a:cubicBezTo>
                  <a:pt x="1904245" y="1396021"/>
                  <a:pt x="1976703" y="1855604"/>
                  <a:pt x="2014839" y="1716394"/>
                </a:cubicBezTo>
                <a:cubicBezTo>
                  <a:pt x="2052975" y="1577184"/>
                  <a:pt x="2047254" y="522620"/>
                  <a:pt x="2094924" y="549318"/>
                </a:cubicBezTo>
                <a:cubicBezTo>
                  <a:pt x="2142594" y="576016"/>
                  <a:pt x="2251281" y="1678254"/>
                  <a:pt x="2300857" y="1876581"/>
                </a:cubicBezTo>
                <a:cubicBezTo>
                  <a:pt x="2350434" y="2074908"/>
                  <a:pt x="2359968" y="1731650"/>
                  <a:pt x="2392383" y="1739278"/>
                </a:cubicBezTo>
                <a:cubicBezTo>
                  <a:pt x="2424798" y="1746906"/>
                  <a:pt x="2495349" y="1922349"/>
                  <a:pt x="2495349" y="1922349"/>
                </a:cubicBezTo>
              </a:path>
            </a:pathLst>
          </a:custGeom>
          <a:solidFill>
            <a:schemeClr val="tx2">
              <a:lumMod val="60000"/>
              <a:lumOff val="40000"/>
              <a:alpha val="53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Freeform 132"/>
          <p:cNvSpPr/>
          <p:nvPr/>
        </p:nvSpPr>
        <p:spPr>
          <a:xfrm>
            <a:off x="5747389" y="4598710"/>
            <a:ext cx="663575" cy="693789"/>
          </a:xfrm>
          <a:custGeom>
            <a:avLst/>
            <a:gdLst>
              <a:gd name="connsiteX0" fmla="*/ 0 w 4457907"/>
              <a:gd name="connsiteY0" fmla="*/ 844407 h 1393813"/>
              <a:gd name="connsiteX1" fmla="*/ 595269 w 4457907"/>
              <a:gd name="connsiteY1" fmla="*/ 10929 h 1393813"/>
              <a:gd name="connsiteX2" fmla="*/ 1666754 w 4457907"/>
              <a:gd name="connsiteY2" fmla="*/ 1373599 h 1393813"/>
              <a:gd name="connsiteX3" fmla="*/ 2764696 w 4457907"/>
              <a:gd name="connsiteY3" fmla="*/ 10929 h 1393813"/>
              <a:gd name="connsiteX4" fmla="*/ 3862637 w 4457907"/>
              <a:gd name="connsiteY4" fmla="*/ 1386829 h 1393813"/>
              <a:gd name="connsiteX5" fmla="*/ 4457907 w 4457907"/>
              <a:gd name="connsiteY5" fmla="*/ 579811 h 1393813"/>
              <a:gd name="connsiteX0" fmla="*/ 0 w 4457907"/>
              <a:gd name="connsiteY0" fmla="*/ 857806 h 1407212"/>
              <a:gd name="connsiteX1" fmla="*/ 647797 w 4457907"/>
              <a:gd name="connsiteY1" fmla="*/ 10663 h 1407212"/>
              <a:gd name="connsiteX2" fmla="*/ 1666754 w 4457907"/>
              <a:gd name="connsiteY2" fmla="*/ 1386998 h 1407212"/>
              <a:gd name="connsiteX3" fmla="*/ 2764696 w 4457907"/>
              <a:gd name="connsiteY3" fmla="*/ 24328 h 1407212"/>
              <a:gd name="connsiteX4" fmla="*/ 3862637 w 4457907"/>
              <a:gd name="connsiteY4" fmla="*/ 1400228 h 1407212"/>
              <a:gd name="connsiteX5" fmla="*/ 4457907 w 4457907"/>
              <a:gd name="connsiteY5" fmla="*/ 593210 h 1407212"/>
              <a:gd name="connsiteX0" fmla="*/ 0 w 4484170"/>
              <a:gd name="connsiteY0" fmla="*/ 819184 h 1409585"/>
              <a:gd name="connsiteX1" fmla="*/ 674060 w 4484170"/>
              <a:gd name="connsiteY1" fmla="*/ 13036 h 1409585"/>
              <a:gd name="connsiteX2" fmla="*/ 1693017 w 4484170"/>
              <a:gd name="connsiteY2" fmla="*/ 1389371 h 1409585"/>
              <a:gd name="connsiteX3" fmla="*/ 2790959 w 4484170"/>
              <a:gd name="connsiteY3" fmla="*/ 26701 h 1409585"/>
              <a:gd name="connsiteX4" fmla="*/ 3888900 w 4484170"/>
              <a:gd name="connsiteY4" fmla="*/ 1402601 h 1409585"/>
              <a:gd name="connsiteX5" fmla="*/ 4484170 w 4484170"/>
              <a:gd name="connsiteY5" fmla="*/ 595583 h 1409585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90959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25301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389059"/>
              <a:gd name="connsiteX1" fmla="*/ 674060 w 4484170"/>
              <a:gd name="connsiteY1" fmla="*/ 12723 h 1389059"/>
              <a:gd name="connsiteX2" fmla="*/ 1693017 w 4484170"/>
              <a:gd name="connsiteY2" fmla="*/ 1389058 h 1389059"/>
              <a:gd name="connsiteX3" fmla="*/ 2725301 w 4484170"/>
              <a:gd name="connsiteY3" fmla="*/ 26388 h 1389059"/>
              <a:gd name="connsiteX4" fmla="*/ 3744451 w 4484170"/>
              <a:gd name="connsiteY4" fmla="*/ 1374958 h 1389059"/>
              <a:gd name="connsiteX5" fmla="*/ 4484170 w 4484170"/>
              <a:gd name="connsiteY5" fmla="*/ 595270 h 1389059"/>
              <a:gd name="connsiteX0" fmla="*/ 0 w 4418512"/>
              <a:gd name="connsiteY0" fmla="*/ 818871 h 1389060"/>
              <a:gd name="connsiteX1" fmla="*/ 674060 w 4418512"/>
              <a:gd name="connsiteY1" fmla="*/ 12723 h 1389060"/>
              <a:gd name="connsiteX2" fmla="*/ 1693017 w 4418512"/>
              <a:gd name="connsiteY2" fmla="*/ 1389058 h 1389060"/>
              <a:gd name="connsiteX3" fmla="*/ 2725301 w 4418512"/>
              <a:gd name="connsiteY3" fmla="*/ 26388 h 1389060"/>
              <a:gd name="connsiteX4" fmla="*/ 3744451 w 4418512"/>
              <a:gd name="connsiteY4" fmla="*/ 1374958 h 1389060"/>
              <a:gd name="connsiteX5" fmla="*/ 4418512 w 4418512"/>
              <a:gd name="connsiteY5" fmla="*/ 554275 h 1389060"/>
              <a:gd name="connsiteX0" fmla="*/ 0 w 4418512"/>
              <a:gd name="connsiteY0" fmla="*/ 819816 h 1390006"/>
              <a:gd name="connsiteX1" fmla="*/ 674060 w 4418512"/>
              <a:gd name="connsiteY1" fmla="*/ 13668 h 1390006"/>
              <a:gd name="connsiteX2" fmla="*/ 1693017 w 4418512"/>
              <a:gd name="connsiteY2" fmla="*/ 1390003 h 1390006"/>
              <a:gd name="connsiteX3" fmla="*/ 2751565 w 4418512"/>
              <a:gd name="connsiteY3" fmla="*/ 3 h 1390006"/>
              <a:gd name="connsiteX4" fmla="*/ 3744451 w 4418512"/>
              <a:gd name="connsiteY4" fmla="*/ 1375903 h 1390006"/>
              <a:gd name="connsiteX5" fmla="*/ 4418512 w 4418512"/>
              <a:gd name="connsiteY5" fmla="*/ 555220 h 1390006"/>
              <a:gd name="connsiteX0" fmla="*/ 0 w 4418512"/>
              <a:gd name="connsiteY0" fmla="*/ 819814 h 1396059"/>
              <a:gd name="connsiteX1" fmla="*/ 674060 w 4418512"/>
              <a:gd name="connsiteY1" fmla="*/ 13666 h 1396059"/>
              <a:gd name="connsiteX2" fmla="*/ 1693017 w 4418512"/>
              <a:gd name="connsiteY2" fmla="*/ 1390001 h 1396059"/>
              <a:gd name="connsiteX3" fmla="*/ 2751565 w 4418512"/>
              <a:gd name="connsiteY3" fmla="*/ 1 h 1396059"/>
              <a:gd name="connsiteX4" fmla="*/ 3757584 w 4418512"/>
              <a:gd name="connsiteY4" fmla="*/ 1389565 h 1396059"/>
              <a:gd name="connsiteX5" fmla="*/ 4418512 w 4418512"/>
              <a:gd name="connsiteY5" fmla="*/ 555218 h 1396059"/>
              <a:gd name="connsiteX0" fmla="*/ 0 w 4326590"/>
              <a:gd name="connsiteY0" fmla="*/ 819814 h 1403209"/>
              <a:gd name="connsiteX1" fmla="*/ 674060 w 4326590"/>
              <a:gd name="connsiteY1" fmla="*/ 13666 h 1403209"/>
              <a:gd name="connsiteX2" fmla="*/ 1693017 w 4326590"/>
              <a:gd name="connsiteY2" fmla="*/ 1390001 h 1403209"/>
              <a:gd name="connsiteX3" fmla="*/ 2751565 w 4326590"/>
              <a:gd name="connsiteY3" fmla="*/ 1 h 1403209"/>
              <a:gd name="connsiteX4" fmla="*/ 3757584 w 4326590"/>
              <a:gd name="connsiteY4" fmla="*/ 1389565 h 1403209"/>
              <a:gd name="connsiteX5" fmla="*/ 4326590 w 4326590"/>
              <a:gd name="connsiteY5" fmla="*/ 746527 h 1403209"/>
              <a:gd name="connsiteX0" fmla="*/ 0 w 4431644"/>
              <a:gd name="connsiteY0" fmla="*/ 819814 h 1396452"/>
              <a:gd name="connsiteX1" fmla="*/ 674060 w 4431644"/>
              <a:gd name="connsiteY1" fmla="*/ 13666 h 1396452"/>
              <a:gd name="connsiteX2" fmla="*/ 1693017 w 4431644"/>
              <a:gd name="connsiteY2" fmla="*/ 1390001 h 1396452"/>
              <a:gd name="connsiteX3" fmla="*/ 2751565 w 4431644"/>
              <a:gd name="connsiteY3" fmla="*/ 1 h 1396452"/>
              <a:gd name="connsiteX4" fmla="*/ 3757584 w 4431644"/>
              <a:gd name="connsiteY4" fmla="*/ 1389565 h 1396452"/>
              <a:gd name="connsiteX5" fmla="*/ 4431644 w 4431644"/>
              <a:gd name="connsiteY5" fmla="*/ 568885 h 139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1644" h="1396452">
                <a:moveTo>
                  <a:pt x="0" y="819814"/>
                </a:moveTo>
                <a:cubicBezTo>
                  <a:pt x="211265" y="372640"/>
                  <a:pt x="391891" y="-81365"/>
                  <a:pt x="674060" y="13666"/>
                </a:cubicBezTo>
                <a:cubicBezTo>
                  <a:pt x="956230" y="108697"/>
                  <a:pt x="1346766" y="1392278"/>
                  <a:pt x="1693017" y="1390001"/>
                </a:cubicBezTo>
                <a:cubicBezTo>
                  <a:pt x="2039268" y="1387724"/>
                  <a:pt x="2407471" y="74"/>
                  <a:pt x="2751565" y="1"/>
                </a:cubicBezTo>
                <a:cubicBezTo>
                  <a:pt x="3095659" y="-72"/>
                  <a:pt x="3477571" y="1294751"/>
                  <a:pt x="3757584" y="1389565"/>
                </a:cubicBezTo>
                <a:cubicBezTo>
                  <a:pt x="4037597" y="1484379"/>
                  <a:pt x="4431644" y="568885"/>
                  <a:pt x="4431644" y="568885"/>
                </a:cubicBezTo>
              </a:path>
            </a:pathLst>
          </a:custGeom>
          <a:ln w="2857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Connector 133"/>
          <p:cNvCxnSpPr/>
          <p:nvPr/>
        </p:nvCxnSpPr>
        <p:spPr>
          <a:xfrm>
            <a:off x="6474910" y="4950123"/>
            <a:ext cx="246752" cy="0"/>
          </a:xfrm>
          <a:prstGeom prst="line">
            <a:avLst/>
          </a:prstGeom>
          <a:ln w="28575" cmpd="sng">
            <a:solidFill>
              <a:schemeClr val="bg1">
                <a:lumMod val="85000"/>
              </a:schemeClr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5" name="Group 134"/>
          <p:cNvGrpSpPr/>
          <p:nvPr/>
        </p:nvGrpSpPr>
        <p:grpSpPr>
          <a:xfrm>
            <a:off x="308275" y="1097600"/>
            <a:ext cx="2801772" cy="1720241"/>
            <a:chOff x="912535" y="1036411"/>
            <a:chExt cx="3006572" cy="1850700"/>
          </a:xfrm>
        </p:grpSpPr>
        <p:cxnSp>
          <p:nvCxnSpPr>
            <p:cNvPr id="136" name="Straight Connector 13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Freeform 13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2555209" y="1001516"/>
            <a:ext cx="2177477" cy="405768"/>
            <a:chOff x="2555209" y="1001516"/>
            <a:chExt cx="2177477" cy="405768"/>
          </a:xfrm>
        </p:grpSpPr>
        <p:sp>
          <p:nvSpPr>
            <p:cNvPr id="139" name="TextBox 138"/>
            <p:cNvSpPr txBox="1"/>
            <p:nvPr/>
          </p:nvSpPr>
          <p:spPr>
            <a:xfrm>
              <a:off x="2695787" y="1005964"/>
              <a:ext cx="2036899" cy="401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Microphone</a:t>
              </a:r>
            </a:p>
            <a:p>
              <a:pPr algn="ctr"/>
              <a:r>
                <a:rPr lang="en-US" dirty="0"/>
                <a:t>filter</a:t>
              </a:r>
            </a:p>
          </p:txBody>
        </p:sp>
        <p:sp>
          <p:nvSpPr>
            <p:cNvPr id="140" name="Freeform 139"/>
            <p:cNvSpPr/>
            <p:nvPr/>
          </p:nvSpPr>
          <p:spPr>
            <a:xfrm rot="1975996" flipV="1">
              <a:off x="2555209" y="1001516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/>
          <p:cNvSpPr/>
          <p:nvPr/>
        </p:nvSpPr>
        <p:spPr>
          <a:xfrm>
            <a:off x="49979" y="4167473"/>
            <a:ext cx="4293382" cy="1642706"/>
          </a:xfrm>
          <a:prstGeom prst="rect">
            <a:avLst/>
          </a:prstGeom>
          <a:noFill/>
          <a:ln w="5715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1" name="Group 160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162" name="Straight Connector 161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63" name="TextBox 162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294620" y="2805341"/>
            <a:ext cx="9027246" cy="369332"/>
            <a:chOff x="294620" y="2805341"/>
            <a:chExt cx="902724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166" name="Straight Connector 165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119" name="TextBox 118"/>
          <p:cNvSpPr txBox="1"/>
          <p:nvPr/>
        </p:nvSpPr>
        <p:spPr>
          <a:xfrm>
            <a:off x="2529308" y="3134742"/>
            <a:ext cx="470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Neue"/>
                <a:cs typeface="Helvetica Neue"/>
              </a:rPr>
              <a:t>Microphone frequency spectrum</a:t>
            </a:r>
          </a:p>
        </p:txBody>
      </p:sp>
      <p:grpSp>
        <p:nvGrpSpPr>
          <p:cNvPr id="120" name="Group 119"/>
          <p:cNvGrpSpPr/>
          <p:nvPr/>
        </p:nvGrpSpPr>
        <p:grpSpPr>
          <a:xfrm>
            <a:off x="666844" y="4590933"/>
            <a:ext cx="631292" cy="722222"/>
            <a:chOff x="950036" y="1905174"/>
            <a:chExt cx="631292" cy="722222"/>
          </a:xfrm>
        </p:grpSpPr>
        <p:sp>
          <p:nvSpPr>
            <p:cNvPr id="121" name="Oval 120"/>
            <p:cNvSpPr/>
            <p:nvPr/>
          </p:nvSpPr>
          <p:spPr>
            <a:xfrm>
              <a:off x="983661" y="1979886"/>
              <a:ext cx="597667" cy="560345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950036" y="1917626"/>
              <a:ext cx="177045" cy="7097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/>
            <p:cNvCxnSpPr/>
            <p:nvPr/>
          </p:nvCxnSpPr>
          <p:spPr>
            <a:xfrm>
              <a:off x="1133078" y="1905174"/>
              <a:ext cx="0" cy="709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Group 145"/>
          <p:cNvGrpSpPr/>
          <p:nvPr/>
        </p:nvGrpSpPr>
        <p:grpSpPr>
          <a:xfrm>
            <a:off x="89338" y="4523652"/>
            <a:ext cx="672355" cy="753665"/>
            <a:chOff x="89338" y="3908684"/>
            <a:chExt cx="672355" cy="753665"/>
          </a:xfrm>
        </p:grpSpPr>
        <p:sp>
          <p:nvSpPr>
            <p:cNvPr id="147" name="Freeform 146"/>
            <p:cNvSpPr/>
            <p:nvPr/>
          </p:nvSpPr>
          <p:spPr>
            <a:xfrm>
              <a:off x="89338" y="44613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reeform 147"/>
            <p:cNvSpPr/>
            <p:nvPr/>
          </p:nvSpPr>
          <p:spPr>
            <a:xfrm>
              <a:off x="91533" y="432320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Freeform 148"/>
            <p:cNvSpPr/>
            <p:nvPr/>
          </p:nvSpPr>
          <p:spPr>
            <a:xfrm>
              <a:off x="93728" y="418503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95923" y="404685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Freeform 150"/>
            <p:cNvSpPr/>
            <p:nvPr/>
          </p:nvSpPr>
          <p:spPr>
            <a:xfrm>
              <a:off x="98118" y="39086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2" name="TextBox 151"/>
          <p:cNvSpPr txBox="1"/>
          <p:nvPr/>
        </p:nvSpPr>
        <p:spPr>
          <a:xfrm>
            <a:off x="78555" y="5273803"/>
            <a:ext cx="19169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Diaphragm</a:t>
            </a:r>
          </a:p>
        </p:txBody>
      </p:sp>
      <p:cxnSp>
        <p:nvCxnSpPr>
          <p:cNvPr id="153" name="Straight Connector 152"/>
          <p:cNvCxnSpPr/>
          <p:nvPr/>
        </p:nvCxnSpPr>
        <p:spPr>
          <a:xfrm flipV="1">
            <a:off x="1303747" y="4955155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0EC48662-3AEE-4942-A6AE-9C3BB151C7DB}"/>
              </a:ext>
            </a:extLst>
          </p:cNvPr>
          <p:cNvSpPr txBox="1"/>
          <p:nvPr/>
        </p:nvSpPr>
        <p:spPr>
          <a:xfrm>
            <a:off x="-103756" y="6093186"/>
            <a:ext cx="470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70C0"/>
                </a:solidFill>
                <a:latin typeface="Helvetica Neue"/>
                <a:cs typeface="Helvetica Neue"/>
              </a:rPr>
              <a:t>Air Vibration </a:t>
            </a:r>
            <a:r>
              <a:rPr lang="en-US" sz="2400" dirty="0">
                <a:solidFill>
                  <a:srgbClr val="0070C0"/>
                </a:solidFill>
                <a:latin typeface="Helvetica Neue"/>
                <a:cs typeface="Helvetica Neue"/>
                <a:sym typeface="Wingdings" panose="05000000000000000000" pitchFamily="2" charset="2"/>
              </a:rPr>
              <a:t> Electric Voltage</a:t>
            </a:r>
            <a:endParaRPr lang="en-US" sz="2400" dirty="0">
              <a:solidFill>
                <a:srgbClr val="0070C0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8747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4039" y="482059"/>
            <a:ext cx="2945578" cy="2768937"/>
            <a:chOff x="164039" y="482059"/>
            <a:chExt cx="2945578" cy="2768937"/>
          </a:xfrm>
        </p:grpSpPr>
        <p:cxnSp>
          <p:nvCxnSpPr>
            <p:cNvPr id="182" name="Straight Connector 181"/>
            <p:cNvCxnSpPr/>
            <p:nvPr/>
          </p:nvCxnSpPr>
          <p:spPr>
            <a:xfrm flipV="1">
              <a:off x="870287" y="867882"/>
              <a:ext cx="693737" cy="186740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164039" y="482059"/>
              <a:ext cx="2945578" cy="2768937"/>
              <a:chOff x="164039" y="482059"/>
              <a:chExt cx="2945578" cy="2768937"/>
            </a:xfrm>
          </p:grpSpPr>
          <p:cxnSp>
            <p:nvCxnSpPr>
              <p:cNvPr id="183" name="Straight Connector 182"/>
              <p:cNvCxnSpPr/>
              <p:nvPr/>
            </p:nvCxnSpPr>
            <p:spPr>
              <a:xfrm flipV="1">
                <a:off x="839884" y="880976"/>
                <a:ext cx="0" cy="1880123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" name="Group 6"/>
              <p:cNvGrpSpPr/>
              <p:nvPr/>
            </p:nvGrpSpPr>
            <p:grpSpPr>
              <a:xfrm>
                <a:off x="164039" y="482059"/>
                <a:ext cx="2945578" cy="2768937"/>
                <a:chOff x="164039" y="482059"/>
                <a:chExt cx="2945578" cy="2768937"/>
              </a:xfrm>
            </p:grpSpPr>
            <p:cxnSp>
              <p:nvCxnSpPr>
                <p:cNvPr id="184" name="Straight Connector 183"/>
                <p:cNvCxnSpPr/>
                <p:nvPr/>
              </p:nvCxnSpPr>
              <p:spPr>
                <a:xfrm>
                  <a:off x="843097" y="2749469"/>
                  <a:ext cx="1742007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185" name="TextBox 184"/>
                <p:cNvSpPr txBox="1"/>
                <p:nvPr/>
              </p:nvSpPr>
              <p:spPr>
                <a:xfrm>
                  <a:off x="1935072" y="2850886"/>
                  <a:ext cx="11745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 Neue"/>
                      <a:cs typeface="Helvetica Neue"/>
                    </a:rPr>
                    <a:t>Input</a:t>
                  </a:r>
                </a:p>
              </p:txBody>
            </p:sp>
            <p:sp>
              <p:nvSpPr>
                <p:cNvPr id="186" name="TextBox 185"/>
                <p:cNvSpPr txBox="1"/>
                <p:nvPr/>
              </p:nvSpPr>
              <p:spPr>
                <a:xfrm>
                  <a:off x="164039" y="482059"/>
                  <a:ext cx="139236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Helvetica Neue"/>
                      <a:cs typeface="Helvetica Neue"/>
                    </a:rPr>
                    <a:t>Output</a:t>
                  </a:r>
                </a:p>
              </p:txBody>
            </p:sp>
          </p:grpSp>
        </p:grpSp>
      </p:grpSp>
      <p:grpSp>
        <p:nvGrpSpPr>
          <p:cNvPr id="188" name="Group 187"/>
          <p:cNvGrpSpPr/>
          <p:nvPr/>
        </p:nvGrpSpPr>
        <p:grpSpPr>
          <a:xfrm>
            <a:off x="1051798" y="1415875"/>
            <a:ext cx="296935" cy="2008256"/>
            <a:chOff x="7696012" y="1557823"/>
            <a:chExt cx="245401" cy="2008254"/>
          </a:xfrm>
        </p:grpSpPr>
        <p:cxnSp>
          <p:nvCxnSpPr>
            <p:cNvPr id="190" name="Straight Connector 189"/>
            <p:cNvCxnSpPr/>
            <p:nvPr/>
          </p:nvCxnSpPr>
          <p:spPr>
            <a:xfrm flipV="1">
              <a:off x="7696012" y="2386849"/>
              <a:ext cx="0" cy="117922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 flipV="1">
              <a:off x="7941413" y="1557823"/>
              <a:ext cx="0" cy="2008254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Freeform 191"/>
            <p:cNvSpPr/>
            <p:nvPr/>
          </p:nvSpPr>
          <p:spPr>
            <a:xfrm rot="16200000">
              <a:off x="7567785" y="3075837"/>
              <a:ext cx="501854" cy="231903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/>
          <p:cNvGrpSpPr/>
          <p:nvPr/>
        </p:nvGrpSpPr>
        <p:grpSpPr>
          <a:xfrm>
            <a:off x="208476" y="1434152"/>
            <a:ext cx="1132090" cy="841520"/>
            <a:chOff x="70130" y="4337184"/>
            <a:chExt cx="1132090" cy="1018240"/>
          </a:xfrm>
        </p:grpSpPr>
        <p:cxnSp>
          <p:nvCxnSpPr>
            <p:cNvPr id="196" name="Straight Connector 195"/>
            <p:cNvCxnSpPr/>
            <p:nvPr/>
          </p:nvCxnSpPr>
          <p:spPr>
            <a:xfrm>
              <a:off x="107694" y="4337184"/>
              <a:ext cx="109452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/>
          </p:nvCxnSpPr>
          <p:spPr>
            <a:xfrm>
              <a:off x="79448" y="5355424"/>
              <a:ext cx="85011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Freeform 197"/>
            <p:cNvSpPr/>
            <p:nvPr/>
          </p:nvSpPr>
          <p:spPr>
            <a:xfrm rot="193876">
              <a:off x="70130" y="4351956"/>
              <a:ext cx="552038" cy="988471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5715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9" name="Left-Right Arrow 218"/>
          <p:cNvSpPr/>
          <p:nvPr/>
        </p:nvSpPr>
        <p:spPr>
          <a:xfrm>
            <a:off x="217794" y="4284507"/>
            <a:ext cx="2662155" cy="324146"/>
          </a:xfrm>
          <a:prstGeom prst="left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154389" y="4274535"/>
            <a:ext cx="9027246" cy="752944"/>
            <a:chOff x="294620" y="2421729"/>
            <a:chExt cx="9027246" cy="752944"/>
          </a:xfrm>
        </p:grpSpPr>
        <p:sp>
          <p:nvSpPr>
            <p:cNvPr id="250" name="TextBox 24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51" name="Straight Connector 25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oval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52" name="TextBox 251"/>
            <p:cNvSpPr txBox="1"/>
            <p:nvPr/>
          </p:nvSpPr>
          <p:spPr>
            <a:xfrm>
              <a:off x="7606512" y="2421729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3" name="TextBox 25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54" name="TextBox 25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56" name="TextBox 25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57" name="TextBox 25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258" name="TextBox 25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259" name="TextBox 25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260" name="TextBox 25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261" name="TextBox 26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94975" y="5133954"/>
            <a:ext cx="4293382" cy="1642706"/>
            <a:chOff x="94975" y="5133954"/>
            <a:chExt cx="4293382" cy="1642706"/>
          </a:xfrm>
        </p:grpSpPr>
        <p:sp>
          <p:nvSpPr>
            <p:cNvPr id="78" name="TextBox 77"/>
            <p:cNvSpPr txBox="1"/>
            <p:nvPr/>
          </p:nvSpPr>
          <p:spPr>
            <a:xfrm>
              <a:off x="1901744" y="6240284"/>
              <a:ext cx="166377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Amplifier</a:t>
              </a:r>
            </a:p>
          </p:txBody>
        </p:sp>
        <p:sp>
          <p:nvSpPr>
            <p:cNvPr id="79" name="Isosceles Triangle 86"/>
            <p:cNvSpPr/>
            <p:nvPr/>
          </p:nvSpPr>
          <p:spPr>
            <a:xfrm rot="5400000">
              <a:off x="2404651" y="5575710"/>
              <a:ext cx="635061" cy="683049"/>
            </a:xfrm>
            <a:prstGeom prst="triangle">
              <a:avLst/>
            </a:pr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/>
            <p:cNvCxnSpPr/>
            <p:nvPr/>
          </p:nvCxnSpPr>
          <p:spPr>
            <a:xfrm>
              <a:off x="3058464" y="5914311"/>
              <a:ext cx="246752" cy="0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Group 80"/>
            <p:cNvGrpSpPr/>
            <p:nvPr/>
          </p:nvGrpSpPr>
          <p:grpSpPr>
            <a:xfrm>
              <a:off x="1601038" y="5721978"/>
              <a:ext cx="506535" cy="359616"/>
              <a:chOff x="1568068" y="4004346"/>
              <a:chExt cx="557189" cy="579167"/>
            </a:xfrm>
          </p:grpSpPr>
          <p:sp>
            <p:nvSpPr>
              <p:cNvPr id="102" name="Freeform 101"/>
              <p:cNvSpPr/>
              <p:nvPr/>
            </p:nvSpPr>
            <p:spPr>
              <a:xfrm>
                <a:off x="1568068" y="443252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Freeform 102"/>
              <p:cNvSpPr/>
              <p:nvPr/>
            </p:nvSpPr>
            <p:spPr>
              <a:xfrm>
                <a:off x="1570263" y="432548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 103"/>
              <p:cNvSpPr/>
              <p:nvPr/>
            </p:nvSpPr>
            <p:spPr>
              <a:xfrm>
                <a:off x="1572458" y="421843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 104"/>
              <p:cNvSpPr/>
              <p:nvPr/>
            </p:nvSpPr>
            <p:spPr>
              <a:xfrm>
                <a:off x="1574653" y="411139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Freeform 105"/>
              <p:cNvSpPr/>
              <p:nvPr/>
            </p:nvSpPr>
            <p:spPr>
              <a:xfrm>
                <a:off x="1576848" y="400434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2" name="Straight Connector 81"/>
            <p:cNvCxnSpPr/>
            <p:nvPr/>
          </p:nvCxnSpPr>
          <p:spPr>
            <a:xfrm flipV="1">
              <a:off x="2139340" y="5922519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Group 82"/>
            <p:cNvGrpSpPr/>
            <p:nvPr/>
          </p:nvGrpSpPr>
          <p:grpSpPr>
            <a:xfrm>
              <a:off x="3335850" y="5240668"/>
              <a:ext cx="971541" cy="1389597"/>
              <a:chOff x="3290854" y="3597955"/>
              <a:chExt cx="971541" cy="1389597"/>
            </a:xfrm>
          </p:grpSpPr>
          <p:sp>
            <p:nvSpPr>
              <p:cNvPr id="97" name="Freeform 96"/>
              <p:cNvSpPr/>
              <p:nvPr/>
            </p:nvSpPr>
            <p:spPr>
              <a:xfrm>
                <a:off x="3290854" y="435683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 97"/>
              <p:cNvSpPr/>
              <p:nvPr/>
            </p:nvSpPr>
            <p:spPr>
              <a:xfrm>
                <a:off x="3290854" y="416711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 98"/>
              <p:cNvSpPr/>
              <p:nvPr/>
            </p:nvSpPr>
            <p:spPr>
              <a:xfrm>
                <a:off x="3290854" y="397739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 99"/>
              <p:cNvSpPr/>
              <p:nvPr/>
            </p:nvSpPr>
            <p:spPr>
              <a:xfrm>
                <a:off x="3290854" y="378767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 100"/>
              <p:cNvSpPr/>
              <p:nvPr/>
            </p:nvSpPr>
            <p:spPr>
              <a:xfrm>
                <a:off x="3290854" y="359795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94975" y="5133954"/>
              <a:ext cx="4293382" cy="1642706"/>
            </a:xfrm>
            <a:prstGeom prst="rect">
              <a:avLst/>
            </a:prstGeom>
            <a:noFill/>
            <a:ln w="5715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711840" y="5557414"/>
              <a:ext cx="631292" cy="722222"/>
              <a:chOff x="950036" y="1905174"/>
              <a:chExt cx="631292" cy="722222"/>
            </a:xfrm>
          </p:grpSpPr>
          <p:sp>
            <p:nvSpPr>
              <p:cNvPr id="94" name="Oval 93"/>
              <p:cNvSpPr/>
              <p:nvPr/>
            </p:nvSpPr>
            <p:spPr>
              <a:xfrm>
                <a:off x="983661" y="1979886"/>
                <a:ext cx="597667" cy="560345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950036" y="1917626"/>
                <a:ext cx="177045" cy="7097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6" name="Straight Connector 95"/>
              <p:cNvCxnSpPr/>
              <p:nvPr/>
            </p:nvCxnSpPr>
            <p:spPr>
              <a:xfrm>
                <a:off x="1133078" y="1905174"/>
                <a:ext cx="0" cy="70977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Group 85"/>
            <p:cNvGrpSpPr/>
            <p:nvPr/>
          </p:nvGrpSpPr>
          <p:grpSpPr>
            <a:xfrm>
              <a:off x="134334" y="5490133"/>
              <a:ext cx="672355" cy="753665"/>
              <a:chOff x="89338" y="3908684"/>
              <a:chExt cx="672355" cy="753665"/>
            </a:xfrm>
          </p:grpSpPr>
          <p:sp>
            <p:nvSpPr>
              <p:cNvPr id="89" name="Freeform 88"/>
              <p:cNvSpPr/>
              <p:nvPr/>
            </p:nvSpPr>
            <p:spPr>
              <a:xfrm>
                <a:off x="89338" y="44613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89"/>
              <p:cNvSpPr/>
              <p:nvPr/>
            </p:nvSpPr>
            <p:spPr>
              <a:xfrm>
                <a:off x="91533" y="432320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93728" y="418503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 91"/>
              <p:cNvSpPr/>
              <p:nvPr/>
            </p:nvSpPr>
            <p:spPr>
              <a:xfrm>
                <a:off x="95923" y="404685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/>
              <p:cNvSpPr/>
              <p:nvPr/>
            </p:nvSpPr>
            <p:spPr>
              <a:xfrm>
                <a:off x="98118" y="39086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TextBox 86"/>
            <p:cNvSpPr txBox="1"/>
            <p:nvPr/>
          </p:nvSpPr>
          <p:spPr>
            <a:xfrm>
              <a:off x="123551" y="6240284"/>
              <a:ext cx="19169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Diaphragm</a:t>
              </a:r>
            </a:p>
          </p:txBody>
        </p:sp>
        <p:cxnSp>
          <p:nvCxnSpPr>
            <p:cNvPr id="88" name="Straight Connector 87"/>
            <p:cNvCxnSpPr/>
            <p:nvPr/>
          </p:nvCxnSpPr>
          <p:spPr>
            <a:xfrm flipV="1">
              <a:off x="1348743" y="5921636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F47BEE2-7E7A-47AA-9AAB-F04AD59424B8}"/>
              </a:ext>
            </a:extLst>
          </p:cNvPr>
          <p:cNvSpPr/>
          <p:nvPr/>
        </p:nvSpPr>
        <p:spPr>
          <a:xfrm>
            <a:off x="109783" y="3572871"/>
            <a:ext cx="2590800" cy="646331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sng">
            <a:noFill/>
          </a:ln>
        </p:spPr>
        <p:txBody>
          <a:bodyPr wrap="square">
            <a:spAutoFit/>
          </a:bodyPr>
          <a:lstStyle/>
          <a:p>
            <a:r>
              <a:rPr lang="en-US" sz="3600" i="1" dirty="0" err="1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 err="1">
                <a:solidFill>
                  <a:schemeClr val="bg1"/>
                </a:solidFill>
                <a:latin typeface="Helvetica Neue"/>
                <a:cs typeface="Helvetica Neue"/>
              </a:rPr>
              <a:t>out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 = a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in</a:t>
            </a:r>
            <a:endParaRPr lang="en-US" sz="3600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1148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198"/>
          <p:cNvSpPr/>
          <p:nvPr/>
        </p:nvSpPr>
        <p:spPr>
          <a:xfrm>
            <a:off x="109783" y="3572871"/>
            <a:ext cx="2590800" cy="646331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sng">
            <a:noFill/>
          </a:ln>
        </p:spPr>
        <p:txBody>
          <a:bodyPr wrap="square">
            <a:spAutoFit/>
          </a:bodyPr>
          <a:lstStyle/>
          <a:p>
            <a:r>
              <a:rPr lang="en-US" sz="3600" i="1" dirty="0" err="1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 err="1">
                <a:solidFill>
                  <a:schemeClr val="bg1"/>
                </a:solidFill>
                <a:latin typeface="Helvetica Neue"/>
                <a:cs typeface="Helvetica Neue"/>
              </a:rPr>
              <a:t>out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 = a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in</a:t>
            </a:r>
            <a:endParaRPr lang="en-US" sz="3600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grpSp>
        <p:nvGrpSpPr>
          <p:cNvPr id="200" name="Group 199"/>
          <p:cNvGrpSpPr/>
          <p:nvPr/>
        </p:nvGrpSpPr>
        <p:grpSpPr>
          <a:xfrm>
            <a:off x="154389" y="4274535"/>
            <a:ext cx="9027246" cy="752944"/>
            <a:chOff x="294620" y="2421729"/>
            <a:chExt cx="9027246" cy="752944"/>
          </a:xfrm>
        </p:grpSpPr>
        <p:sp>
          <p:nvSpPr>
            <p:cNvPr id="201" name="TextBox 20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02" name="Straight Connector 201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oval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03" name="TextBox 202"/>
            <p:cNvSpPr txBox="1"/>
            <p:nvPr/>
          </p:nvSpPr>
          <p:spPr>
            <a:xfrm>
              <a:off x="7606512" y="2421729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219" name="Left-Right Arrow 218"/>
          <p:cNvSpPr/>
          <p:nvPr/>
        </p:nvSpPr>
        <p:spPr>
          <a:xfrm>
            <a:off x="217794" y="4284507"/>
            <a:ext cx="2662155" cy="324146"/>
          </a:xfrm>
          <a:prstGeom prst="left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Left-Right Arrow 226"/>
          <p:cNvSpPr/>
          <p:nvPr/>
        </p:nvSpPr>
        <p:spPr>
          <a:xfrm>
            <a:off x="2931978" y="4284507"/>
            <a:ext cx="4075932" cy="330128"/>
          </a:xfrm>
          <a:prstGeom prst="left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/>
          <p:cNvGrpSpPr/>
          <p:nvPr/>
        </p:nvGrpSpPr>
        <p:grpSpPr>
          <a:xfrm>
            <a:off x="3036301" y="3545357"/>
            <a:ext cx="5885277" cy="659425"/>
            <a:chOff x="3036301" y="3545357"/>
            <a:chExt cx="5885277" cy="659425"/>
          </a:xfrm>
        </p:grpSpPr>
        <p:sp>
          <p:nvSpPr>
            <p:cNvPr id="86" name="Rectangle 85"/>
            <p:cNvSpPr/>
            <p:nvPr/>
          </p:nvSpPr>
          <p:spPr>
            <a:xfrm>
              <a:off x="3036301" y="3558451"/>
              <a:ext cx="5885277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064081" y="3545357"/>
              <a:ext cx="529058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sz="36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36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</a:t>
              </a:r>
              <a:r>
                <a:rPr lang="en-US" altLang="zh-CN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</a:t>
              </a:r>
              <a:r>
                <a:rPr lang="en-US" altLang="zh-CN" sz="3600" dirty="0">
                  <a:solidFill>
                    <a:srgbClr val="FFFFFF"/>
                  </a:solidFill>
                  <a:latin typeface="Helvetica Neue"/>
                  <a:cs typeface="Helvetica Neue"/>
                </a:rPr>
                <a:t>...</a:t>
              </a:r>
              <a:endParaRPr lang="en-US" sz="36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4975" y="5133954"/>
            <a:ext cx="4293382" cy="1642706"/>
            <a:chOff x="94975" y="5133954"/>
            <a:chExt cx="4293382" cy="1642706"/>
          </a:xfrm>
        </p:grpSpPr>
        <p:sp>
          <p:nvSpPr>
            <p:cNvPr id="96" name="TextBox 95"/>
            <p:cNvSpPr txBox="1"/>
            <p:nvPr/>
          </p:nvSpPr>
          <p:spPr>
            <a:xfrm>
              <a:off x="1901744" y="6240284"/>
              <a:ext cx="166377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Amplifier</a:t>
              </a:r>
            </a:p>
          </p:txBody>
        </p:sp>
        <p:sp>
          <p:nvSpPr>
            <p:cNvPr id="97" name="Isosceles Triangle 86"/>
            <p:cNvSpPr/>
            <p:nvPr/>
          </p:nvSpPr>
          <p:spPr>
            <a:xfrm rot="5400000">
              <a:off x="2404651" y="5575710"/>
              <a:ext cx="635061" cy="683049"/>
            </a:xfrm>
            <a:prstGeom prst="triangle">
              <a:avLst/>
            </a:pr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/>
            <p:cNvCxnSpPr/>
            <p:nvPr/>
          </p:nvCxnSpPr>
          <p:spPr>
            <a:xfrm>
              <a:off x="3058464" y="5914311"/>
              <a:ext cx="246752" cy="0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Group 98"/>
            <p:cNvGrpSpPr/>
            <p:nvPr/>
          </p:nvGrpSpPr>
          <p:grpSpPr>
            <a:xfrm>
              <a:off x="1601038" y="5721978"/>
              <a:ext cx="506535" cy="359616"/>
              <a:chOff x="1568068" y="4004346"/>
              <a:chExt cx="557189" cy="579167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1568068" y="443252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 120"/>
              <p:cNvSpPr/>
              <p:nvPr/>
            </p:nvSpPr>
            <p:spPr>
              <a:xfrm>
                <a:off x="1570263" y="432548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 121"/>
              <p:cNvSpPr/>
              <p:nvPr/>
            </p:nvSpPr>
            <p:spPr>
              <a:xfrm>
                <a:off x="1572458" y="421843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 122"/>
              <p:cNvSpPr/>
              <p:nvPr/>
            </p:nvSpPr>
            <p:spPr>
              <a:xfrm>
                <a:off x="1574653" y="411139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 123"/>
              <p:cNvSpPr/>
              <p:nvPr/>
            </p:nvSpPr>
            <p:spPr>
              <a:xfrm>
                <a:off x="1576848" y="400434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0" name="Straight Connector 99"/>
            <p:cNvCxnSpPr/>
            <p:nvPr/>
          </p:nvCxnSpPr>
          <p:spPr>
            <a:xfrm flipV="1">
              <a:off x="2139340" y="5922519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>
              <a:off x="3335850" y="5240668"/>
              <a:ext cx="971541" cy="1389597"/>
              <a:chOff x="3290854" y="3597955"/>
              <a:chExt cx="971541" cy="1389597"/>
            </a:xfrm>
          </p:grpSpPr>
          <p:sp>
            <p:nvSpPr>
              <p:cNvPr id="115" name="Freeform 114"/>
              <p:cNvSpPr/>
              <p:nvPr/>
            </p:nvSpPr>
            <p:spPr>
              <a:xfrm>
                <a:off x="3290854" y="435683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 115"/>
              <p:cNvSpPr/>
              <p:nvPr/>
            </p:nvSpPr>
            <p:spPr>
              <a:xfrm>
                <a:off x="3290854" y="416711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 116"/>
              <p:cNvSpPr/>
              <p:nvPr/>
            </p:nvSpPr>
            <p:spPr>
              <a:xfrm>
                <a:off x="3290854" y="397739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Freeform 117"/>
              <p:cNvSpPr/>
              <p:nvPr/>
            </p:nvSpPr>
            <p:spPr>
              <a:xfrm>
                <a:off x="3290854" y="378767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3290854" y="359795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ectangle 101"/>
            <p:cNvSpPr/>
            <p:nvPr/>
          </p:nvSpPr>
          <p:spPr>
            <a:xfrm>
              <a:off x="94975" y="5133954"/>
              <a:ext cx="4293382" cy="1642706"/>
            </a:xfrm>
            <a:prstGeom prst="rect">
              <a:avLst/>
            </a:prstGeom>
            <a:noFill/>
            <a:ln w="5715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711840" y="5557414"/>
              <a:ext cx="631292" cy="722222"/>
              <a:chOff x="950036" y="1905174"/>
              <a:chExt cx="631292" cy="722222"/>
            </a:xfrm>
          </p:grpSpPr>
          <p:sp>
            <p:nvSpPr>
              <p:cNvPr id="112" name="Oval 111"/>
              <p:cNvSpPr/>
              <p:nvPr/>
            </p:nvSpPr>
            <p:spPr>
              <a:xfrm>
                <a:off x="983661" y="1979886"/>
                <a:ext cx="597667" cy="560345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950036" y="1917626"/>
                <a:ext cx="177045" cy="7097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Connector 113"/>
              <p:cNvCxnSpPr/>
              <p:nvPr/>
            </p:nvCxnSpPr>
            <p:spPr>
              <a:xfrm>
                <a:off x="1133078" y="1905174"/>
                <a:ext cx="0" cy="70977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Group 103"/>
            <p:cNvGrpSpPr/>
            <p:nvPr/>
          </p:nvGrpSpPr>
          <p:grpSpPr>
            <a:xfrm>
              <a:off x="134334" y="5490133"/>
              <a:ext cx="672355" cy="753665"/>
              <a:chOff x="89338" y="3908684"/>
              <a:chExt cx="672355" cy="753665"/>
            </a:xfrm>
          </p:grpSpPr>
          <p:sp>
            <p:nvSpPr>
              <p:cNvPr id="107" name="Freeform 106"/>
              <p:cNvSpPr/>
              <p:nvPr/>
            </p:nvSpPr>
            <p:spPr>
              <a:xfrm>
                <a:off x="89338" y="44613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 107"/>
              <p:cNvSpPr/>
              <p:nvPr/>
            </p:nvSpPr>
            <p:spPr>
              <a:xfrm>
                <a:off x="91533" y="432320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Freeform 108"/>
              <p:cNvSpPr/>
              <p:nvPr/>
            </p:nvSpPr>
            <p:spPr>
              <a:xfrm>
                <a:off x="93728" y="418503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 109"/>
              <p:cNvSpPr/>
              <p:nvPr/>
            </p:nvSpPr>
            <p:spPr>
              <a:xfrm>
                <a:off x="95923" y="404685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Freeform 110"/>
              <p:cNvSpPr/>
              <p:nvPr/>
            </p:nvSpPr>
            <p:spPr>
              <a:xfrm>
                <a:off x="98118" y="39086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TextBox 104"/>
            <p:cNvSpPr txBox="1"/>
            <p:nvPr/>
          </p:nvSpPr>
          <p:spPr>
            <a:xfrm>
              <a:off x="123551" y="6240284"/>
              <a:ext cx="19169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Diaphragm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1348743" y="5921636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9B744BA-4048-410D-BC25-FF98A821F3DA}"/>
              </a:ext>
            </a:extLst>
          </p:cNvPr>
          <p:cNvGrpSpPr/>
          <p:nvPr/>
        </p:nvGrpSpPr>
        <p:grpSpPr>
          <a:xfrm>
            <a:off x="164039" y="482059"/>
            <a:ext cx="2945578" cy="2768937"/>
            <a:chOff x="164039" y="482059"/>
            <a:chExt cx="2945578" cy="276893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D74B602-F643-4886-8631-7B687A5F6FDD}"/>
                </a:ext>
              </a:extLst>
            </p:cNvPr>
            <p:cNvCxnSpPr/>
            <p:nvPr/>
          </p:nvCxnSpPr>
          <p:spPr>
            <a:xfrm flipV="1">
              <a:off x="870287" y="867882"/>
              <a:ext cx="693737" cy="186740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AFC0781-F8CE-47A8-B5AB-C0C90E0A2305}"/>
                </a:ext>
              </a:extLst>
            </p:cNvPr>
            <p:cNvGrpSpPr/>
            <p:nvPr/>
          </p:nvGrpSpPr>
          <p:grpSpPr>
            <a:xfrm>
              <a:off x="164039" y="482059"/>
              <a:ext cx="2945578" cy="2768937"/>
              <a:chOff x="164039" y="482059"/>
              <a:chExt cx="2945578" cy="2768937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490A67BF-D0B7-4850-8EA6-CC7031D06C8E}"/>
                  </a:ext>
                </a:extLst>
              </p:cNvPr>
              <p:cNvCxnSpPr/>
              <p:nvPr/>
            </p:nvCxnSpPr>
            <p:spPr>
              <a:xfrm flipV="1">
                <a:off x="839884" y="880976"/>
                <a:ext cx="0" cy="1880123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871AD32F-B572-465A-B72E-351079F5E4E8}"/>
                  </a:ext>
                </a:extLst>
              </p:cNvPr>
              <p:cNvGrpSpPr/>
              <p:nvPr/>
            </p:nvGrpSpPr>
            <p:grpSpPr>
              <a:xfrm>
                <a:off x="164039" y="482059"/>
                <a:ext cx="2945578" cy="2768937"/>
                <a:chOff x="164039" y="482059"/>
                <a:chExt cx="2945578" cy="2768937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D7A576B7-3A96-40A2-B3B2-51087D669856}"/>
                    </a:ext>
                  </a:extLst>
                </p:cNvPr>
                <p:cNvCxnSpPr/>
                <p:nvPr/>
              </p:nvCxnSpPr>
              <p:spPr>
                <a:xfrm>
                  <a:off x="843097" y="2749469"/>
                  <a:ext cx="1742007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E0CE74AF-59CB-44FE-B898-B96FD37E89EF}"/>
                    </a:ext>
                  </a:extLst>
                </p:cNvPr>
                <p:cNvSpPr txBox="1"/>
                <p:nvPr/>
              </p:nvSpPr>
              <p:spPr>
                <a:xfrm>
                  <a:off x="1935072" y="2850886"/>
                  <a:ext cx="11745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 Neue"/>
                      <a:cs typeface="Helvetica Neue"/>
                    </a:rPr>
                    <a:t>Input</a:t>
                  </a: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0297602F-FE92-464D-881F-C8A056E667B2}"/>
                    </a:ext>
                  </a:extLst>
                </p:cNvPr>
                <p:cNvSpPr txBox="1"/>
                <p:nvPr/>
              </p:nvSpPr>
              <p:spPr>
                <a:xfrm>
                  <a:off x="164039" y="482059"/>
                  <a:ext cx="139236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Helvetica Neue"/>
                      <a:cs typeface="Helvetica Neue"/>
                    </a:rPr>
                    <a:t>Output</a:t>
                  </a:r>
                </a:p>
              </p:txBody>
            </p:sp>
          </p:grp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9AE0CE5-6AB2-4F49-869C-E04E3C8C42EC}"/>
              </a:ext>
            </a:extLst>
          </p:cNvPr>
          <p:cNvGrpSpPr/>
          <p:nvPr/>
        </p:nvGrpSpPr>
        <p:grpSpPr>
          <a:xfrm>
            <a:off x="1051798" y="1415875"/>
            <a:ext cx="296935" cy="2008256"/>
            <a:chOff x="7696012" y="1557823"/>
            <a:chExt cx="245401" cy="2008254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EC35448-969A-4E0E-B9B6-D5237613086F}"/>
                </a:ext>
              </a:extLst>
            </p:cNvPr>
            <p:cNvCxnSpPr/>
            <p:nvPr/>
          </p:nvCxnSpPr>
          <p:spPr>
            <a:xfrm flipV="1">
              <a:off x="7696012" y="2386849"/>
              <a:ext cx="0" cy="117922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34453F4-E79A-4310-A5A0-33287C05E65E}"/>
                </a:ext>
              </a:extLst>
            </p:cNvPr>
            <p:cNvCxnSpPr/>
            <p:nvPr/>
          </p:nvCxnSpPr>
          <p:spPr>
            <a:xfrm flipV="1">
              <a:off x="7941413" y="1557823"/>
              <a:ext cx="0" cy="2008254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Freeform 191">
              <a:extLst>
                <a:ext uri="{FF2B5EF4-FFF2-40B4-BE49-F238E27FC236}">
                  <a16:creationId xmlns:a16="http://schemas.microsoft.com/office/drawing/2014/main" id="{1D375CA5-92B0-4CFA-873A-54A58F0413FF}"/>
                </a:ext>
              </a:extLst>
            </p:cNvPr>
            <p:cNvSpPr/>
            <p:nvPr/>
          </p:nvSpPr>
          <p:spPr>
            <a:xfrm rot="16200000">
              <a:off x="7567785" y="3075837"/>
              <a:ext cx="501854" cy="231903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641A74F7-500C-4842-B0A0-1D2E446ECA1F}"/>
              </a:ext>
            </a:extLst>
          </p:cNvPr>
          <p:cNvGrpSpPr/>
          <p:nvPr/>
        </p:nvGrpSpPr>
        <p:grpSpPr>
          <a:xfrm>
            <a:off x="208476" y="1434152"/>
            <a:ext cx="1132090" cy="841520"/>
            <a:chOff x="70130" y="4337184"/>
            <a:chExt cx="1132090" cy="1018240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793FEF7-569B-4189-87D0-3FB1C36CF635}"/>
                </a:ext>
              </a:extLst>
            </p:cNvPr>
            <p:cNvCxnSpPr/>
            <p:nvPr/>
          </p:nvCxnSpPr>
          <p:spPr>
            <a:xfrm>
              <a:off x="107694" y="4337184"/>
              <a:ext cx="109452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69E8A43-F93D-4539-9E1F-294AA33B3A36}"/>
                </a:ext>
              </a:extLst>
            </p:cNvPr>
            <p:cNvCxnSpPr/>
            <p:nvPr/>
          </p:nvCxnSpPr>
          <p:spPr>
            <a:xfrm>
              <a:off x="79448" y="5355424"/>
              <a:ext cx="85011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Freeform 197">
              <a:extLst>
                <a:ext uri="{FF2B5EF4-FFF2-40B4-BE49-F238E27FC236}">
                  <a16:creationId xmlns:a16="http://schemas.microsoft.com/office/drawing/2014/main" id="{E6E1AF16-A65A-48FD-8B27-8BF79392E19E}"/>
                </a:ext>
              </a:extLst>
            </p:cNvPr>
            <p:cNvSpPr/>
            <p:nvPr/>
          </p:nvSpPr>
          <p:spPr>
            <a:xfrm rot="193876">
              <a:off x="70130" y="4351956"/>
              <a:ext cx="552038" cy="988471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5715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84C5040D-86E8-4822-A394-F634CC766B4D}"/>
              </a:ext>
            </a:extLst>
          </p:cNvPr>
          <p:cNvSpPr txBox="1"/>
          <p:nvPr/>
        </p:nvSpPr>
        <p:spPr>
          <a:xfrm>
            <a:off x="6579502" y="1593209"/>
            <a:ext cx="2564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ucida Bright" charset="0"/>
                <a:ea typeface="Lucida Bright" charset="0"/>
                <a:cs typeface="Lucida Bright" charset="0"/>
              </a:rPr>
              <a:t>Nonlinear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77A59E3-B5F3-4ED7-8898-C8F6DCE25CD3}"/>
              </a:ext>
            </a:extLst>
          </p:cNvPr>
          <p:cNvGrpSpPr/>
          <p:nvPr/>
        </p:nvGrpSpPr>
        <p:grpSpPr>
          <a:xfrm>
            <a:off x="3537507" y="470900"/>
            <a:ext cx="3428082" cy="2693823"/>
            <a:chOff x="3537507" y="470900"/>
            <a:chExt cx="3428082" cy="2693823"/>
          </a:xfrm>
        </p:grpSpPr>
        <p:sp>
          <p:nvSpPr>
            <p:cNvPr id="137" name="Freeform 69">
              <a:extLst>
                <a:ext uri="{FF2B5EF4-FFF2-40B4-BE49-F238E27FC236}">
                  <a16:creationId xmlns:a16="http://schemas.microsoft.com/office/drawing/2014/main" id="{A329C833-F4BF-4DFF-B71B-EC04D2667B21}"/>
                </a:ext>
              </a:extLst>
            </p:cNvPr>
            <p:cNvSpPr/>
            <p:nvPr/>
          </p:nvSpPr>
          <p:spPr>
            <a:xfrm>
              <a:off x="4013010" y="1281393"/>
              <a:ext cx="1551622" cy="1466612"/>
            </a:xfrm>
            <a:custGeom>
              <a:avLst/>
              <a:gdLst>
                <a:gd name="connsiteX0" fmla="*/ 0 w 3091833"/>
                <a:gd name="connsiteY0" fmla="*/ 3065816 h 3065816"/>
                <a:gd name="connsiteX1" fmla="*/ 898043 w 3091833"/>
                <a:gd name="connsiteY1" fmla="*/ 1257113 h 3065816"/>
                <a:gd name="connsiteX2" fmla="*/ 2052670 w 3091833"/>
                <a:gd name="connsiteY2" fmla="*/ 230898 h 3065816"/>
                <a:gd name="connsiteX3" fmla="*/ 3091833 w 3091833"/>
                <a:gd name="connsiteY3" fmla="*/ 0 h 306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1833" h="3065816">
                  <a:moveTo>
                    <a:pt x="0" y="3065816"/>
                  </a:moveTo>
                  <a:cubicBezTo>
                    <a:pt x="277965" y="2397707"/>
                    <a:pt x="555931" y="1729599"/>
                    <a:pt x="898043" y="1257113"/>
                  </a:cubicBezTo>
                  <a:cubicBezTo>
                    <a:pt x="1240155" y="784627"/>
                    <a:pt x="1687038" y="440417"/>
                    <a:pt x="2052670" y="230898"/>
                  </a:cubicBezTo>
                  <a:cubicBezTo>
                    <a:pt x="2418302" y="21379"/>
                    <a:pt x="3091833" y="0"/>
                    <a:pt x="3091833" y="0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7846793D-E570-4620-AAD0-C835D49F7499}"/>
                </a:ext>
              </a:extLst>
            </p:cNvPr>
            <p:cNvGrpSpPr/>
            <p:nvPr/>
          </p:nvGrpSpPr>
          <p:grpSpPr>
            <a:xfrm>
              <a:off x="3537507" y="470900"/>
              <a:ext cx="3428082" cy="2693823"/>
              <a:chOff x="3862812" y="2547257"/>
              <a:chExt cx="3428082" cy="3944026"/>
            </a:xfrm>
          </p:grpSpPr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CA472EB4-0D87-46D9-8FAF-F269E43111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15737" y="3161379"/>
                <a:ext cx="10928" cy="2720963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156BA19D-BD18-42C2-92EC-AC00D7B7E5EB}"/>
                  </a:ext>
                </a:extLst>
              </p:cNvPr>
              <p:cNvGrpSpPr/>
              <p:nvPr/>
            </p:nvGrpSpPr>
            <p:grpSpPr>
              <a:xfrm>
                <a:off x="3862812" y="2547257"/>
                <a:ext cx="3428082" cy="3944026"/>
                <a:chOff x="3862812" y="2547257"/>
                <a:chExt cx="3428082" cy="3944026"/>
              </a:xfrm>
            </p:grpSpPr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3316394C-6C29-4FA6-A9F3-44E8572A50C0}"/>
                    </a:ext>
                  </a:extLst>
                </p:cNvPr>
                <p:cNvCxnSpPr/>
                <p:nvPr/>
              </p:nvCxnSpPr>
              <p:spPr>
                <a:xfrm>
                  <a:off x="4316785" y="5869706"/>
                  <a:ext cx="2480355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8D01E762-56E7-4940-B32B-571F54F21F94}"/>
                    </a:ext>
                  </a:extLst>
                </p:cNvPr>
                <p:cNvSpPr txBox="1"/>
                <p:nvPr/>
              </p:nvSpPr>
              <p:spPr>
                <a:xfrm>
                  <a:off x="6116349" y="6007150"/>
                  <a:ext cx="1174545" cy="4841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 Neue"/>
                      <a:cs typeface="Helvetica Neue"/>
                    </a:rPr>
                    <a:t>Input</a:t>
                  </a:r>
                </a:p>
              </p:txBody>
            </p: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BA3FC796-E05A-4409-9E89-629D8128DB59}"/>
                    </a:ext>
                  </a:extLst>
                </p:cNvPr>
                <p:cNvSpPr txBox="1"/>
                <p:nvPr/>
              </p:nvSpPr>
              <p:spPr>
                <a:xfrm>
                  <a:off x="3862812" y="2547257"/>
                  <a:ext cx="951006" cy="6542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Helvetica Neue"/>
                      <a:cs typeface="Helvetica Neue"/>
                    </a:rPr>
                    <a:t>Output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53304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198"/>
          <p:cNvSpPr/>
          <p:nvPr/>
        </p:nvSpPr>
        <p:spPr>
          <a:xfrm>
            <a:off x="109783" y="3572871"/>
            <a:ext cx="2590800" cy="646331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sng">
            <a:noFill/>
          </a:ln>
        </p:spPr>
        <p:txBody>
          <a:bodyPr wrap="square">
            <a:spAutoFit/>
          </a:bodyPr>
          <a:lstStyle/>
          <a:p>
            <a:r>
              <a:rPr lang="en-US" sz="3600" i="1" dirty="0" err="1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 err="1">
                <a:solidFill>
                  <a:schemeClr val="bg1"/>
                </a:solidFill>
                <a:latin typeface="Helvetica Neue"/>
                <a:cs typeface="Helvetica Neue"/>
              </a:rPr>
              <a:t>out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 = a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  <a:r>
              <a:rPr lang="en-US" sz="3600" i="1" dirty="0">
                <a:solidFill>
                  <a:schemeClr val="bg1"/>
                </a:solidFill>
                <a:latin typeface="Helvetica Neue"/>
                <a:cs typeface="Helvetica Neue"/>
              </a:rPr>
              <a:t>V</a:t>
            </a:r>
            <a:r>
              <a:rPr lang="en-US" sz="3600" i="1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in</a:t>
            </a:r>
            <a:endParaRPr lang="en-US" sz="3600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grpSp>
        <p:nvGrpSpPr>
          <p:cNvPr id="200" name="Group 199"/>
          <p:cNvGrpSpPr/>
          <p:nvPr/>
        </p:nvGrpSpPr>
        <p:grpSpPr>
          <a:xfrm>
            <a:off x="154389" y="4274535"/>
            <a:ext cx="9027246" cy="752944"/>
            <a:chOff x="294620" y="2421729"/>
            <a:chExt cx="9027246" cy="752944"/>
          </a:xfrm>
        </p:grpSpPr>
        <p:sp>
          <p:nvSpPr>
            <p:cNvPr id="201" name="TextBox 20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02" name="Straight Connector 201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oval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03" name="TextBox 202"/>
            <p:cNvSpPr txBox="1"/>
            <p:nvPr/>
          </p:nvSpPr>
          <p:spPr>
            <a:xfrm>
              <a:off x="7606512" y="2421729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219" name="Left-Right Arrow 218"/>
          <p:cNvSpPr/>
          <p:nvPr/>
        </p:nvSpPr>
        <p:spPr>
          <a:xfrm>
            <a:off x="217794" y="4284507"/>
            <a:ext cx="2662155" cy="324146"/>
          </a:xfrm>
          <a:prstGeom prst="left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Left-Right Arrow 226"/>
          <p:cNvSpPr/>
          <p:nvPr/>
        </p:nvSpPr>
        <p:spPr>
          <a:xfrm>
            <a:off x="2931978" y="4284507"/>
            <a:ext cx="4075932" cy="330128"/>
          </a:xfrm>
          <a:prstGeom prst="left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/>
          <p:cNvGrpSpPr/>
          <p:nvPr/>
        </p:nvGrpSpPr>
        <p:grpSpPr>
          <a:xfrm>
            <a:off x="3036301" y="3545357"/>
            <a:ext cx="5885277" cy="659425"/>
            <a:chOff x="3036301" y="3545357"/>
            <a:chExt cx="5885277" cy="659425"/>
          </a:xfrm>
        </p:grpSpPr>
        <p:sp>
          <p:nvSpPr>
            <p:cNvPr id="86" name="Rectangle 85"/>
            <p:cNvSpPr/>
            <p:nvPr/>
          </p:nvSpPr>
          <p:spPr>
            <a:xfrm>
              <a:off x="3036301" y="3558451"/>
              <a:ext cx="5885277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064081" y="3545357"/>
              <a:ext cx="529058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sz="36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36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</a:t>
              </a:r>
              <a:r>
                <a:rPr lang="en-US" altLang="zh-CN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</a:t>
              </a:r>
              <a:r>
                <a:rPr lang="en-US" altLang="zh-CN" sz="3600" dirty="0">
                  <a:solidFill>
                    <a:srgbClr val="FFFFFF"/>
                  </a:solidFill>
                  <a:latin typeface="Helvetica Neue"/>
                  <a:cs typeface="Helvetica Neue"/>
                </a:rPr>
                <a:t>...</a:t>
              </a:r>
              <a:endParaRPr lang="en-US" sz="36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4975" y="5133954"/>
            <a:ext cx="4293382" cy="1642706"/>
            <a:chOff x="94975" y="5133954"/>
            <a:chExt cx="4293382" cy="1642706"/>
          </a:xfrm>
        </p:grpSpPr>
        <p:sp>
          <p:nvSpPr>
            <p:cNvPr id="96" name="TextBox 95"/>
            <p:cNvSpPr txBox="1"/>
            <p:nvPr/>
          </p:nvSpPr>
          <p:spPr>
            <a:xfrm>
              <a:off x="1901744" y="6240284"/>
              <a:ext cx="166377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Amplifier</a:t>
              </a:r>
            </a:p>
          </p:txBody>
        </p:sp>
        <p:sp>
          <p:nvSpPr>
            <p:cNvPr id="97" name="Isosceles Triangle 86"/>
            <p:cNvSpPr/>
            <p:nvPr/>
          </p:nvSpPr>
          <p:spPr>
            <a:xfrm rot="5400000">
              <a:off x="2404651" y="5575710"/>
              <a:ext cx="635061" cy="683049"/>
            </a:xfrm>
            <a:prstGeom prst="triangle">
              <a:avLst/>
            </a:pr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/>
            <p:cNvCxnSpPr/>
            <p:nvPr/>
          </p:nvCxnSpPr>
          <p:spPr>
            <a:xfrm>
              <a:off x="3058464" y="5914311"/>
              <a:ext cx="246752" cy="0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Group 98"/>
            <p:cNvGrpSpPr/>
            <p:nvPr/>
          </p:nvGrpSpPr>
          <p:grpSpPr>
            <a:xfrm>
              <a:off x="1601038" y="5721978"/>
              <a:ext cx="506535" cy="359616"/>
              <a:chOff x="1568068" y="4004346"/>
              <a:chExt cx="557189" cy="579167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1568068" y="443252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 120"/>
              <p:cNvSpPr/>
              <p:nvPr/>
            </p:nvSpPr>
            <p:spPr>
              <a:xfrm>
                <a:off x="1570263" y="432548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 121"/>
              <p:cNvSpPr/>
              <p:nvPr/>
            </p:nvSpPr>
            <p:spPr>
              <a:xfrm>
                <a:off x="1572458" y="421843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 122"/>
              <p:cNvSpPr/>
              <p:nvPr/>
            </p:nvSpPr>
            <p:spPr>
              <a:xfrm>
                <a:off x="1574653" y="4111391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 123"/>
              <p:cNvSpPr/>
              <p:nvPr/>
            </p:nvSpPr>
            <p:spPr>
              <a:xfrm>
                <a:off x="1576848" y="4004346"/>
                <a:ext cx="548409" cy="15098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0" name="Straight Connector 99"/>
            <p:cNvCxnSpPr/>
            <p:nvPr/>
          </p:nvCxnSpPr>
          <p:spPr>
            <a:xfrm flipV="1">
              <a:off x="2139340" y="5922519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>
              <a:off x="3335850" y="5240668"/>
              <a:ext cx="971541" cy="1389597"/>
              <a:chOff x="3290854" y="3597955"/>
              <a:chExt cx="971541" cy="1389597"/>
            </a:xfrm>
          </p:grpSpPr>
          <p:sp>
            <p:nvSpPr>
              <p:cNvPr id="115" name="Freeform 114"/>
              <p:cNvSpPr/>
              <p:nvPr/>
            </p:nvSpPr>
            <p:spPr>
              <a:xfrm>
                <a:off x="3290854" y="435683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 115"/>
              <p:cNvSpPr/>
              <p:nvPr/>
            </p:nvSpPr>
            <p:spPr>
              <a:xfrm>
                <a:off x="3290854" y="416711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 116"/>
              <p:cNvSpPr/>
              <p:nvPr/>
            </p:nvSpPr>
            <p:spPr>
              <a:xfrm>
                <a:off x="3290854" y="397739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Freeform 117"/>
              <p:cNvSpPr/>
              <p:nvPr/>
            </p:nvSpPr>
            <p:spPr>
              <a:xfrm>
                <a:off x="3290854" y="378767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3290854" y="3597955"/>
                <a:ext cx="971541" cy="630717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19050" cmpd="sng">
                <a:solidFill>
                  <a:srgbClr val="31859C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ectangle 101"/>
            <p:cNvSpPr/>
            <p:nvPr/>
          </p:nvSpPr>
          <p:spPr>
            <a:xfrm>
              <a:off x="94975" y="5133954"/>
              <a:ext cx="4293382" cy="1642706"/>
            </a:xfrm>
            <a:prstGeom prst="rect">
              <a:avLst/>
            </a:prstGeom>
            <a:noFill/>
            <a:ln w="5715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711840" y="5557414"/>
              <a:ext cx="631292" cy="722222"/>
              <a:chOff x="950036" y="1905174"/>
              <a:chExt cx="631292" cy="722222"/>
            </a:xfrm>
          </p:grpSpPr>
          <p:sp>
            <p:nvSpPr>
              <p:cNvPr id="112" name="Oval 111"/>
              <p:cNvSpPr/>
              <p:nvPr/>
            </p:nvSpPr>
            <p:spPr>
              <a:xfrm>
                <a:off x="983661" y="1979886"/>
                <a:ext cx="597667" cy="560345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950036" y="1917626"/>
                <a:ext cx="177045" cy="7097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Connector 113"/>
              <p:cNvCxnSpPr/>
              <p:nvPr/>
            </p:nvCxnSpPr>
            <p:spPr>
              <a:xfrm>
                <a:off x="1133078" y="1905174"/>
                <a:ext cx="0" cy="70977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Group 103"/>
            <p:cNvGrpSpPr/>
            <p:nvPr/>
          </p:nvGrpSpPr>
          <p:grpSpPr>
            <a:xfrm>
              <a:off x="134334" y="5490133"/>
              <a:ext cx="672355" cy="753665"/>
              <a:chOff x="89338" y="3908684"/>
              <a:chExt cx="672355" cy="753665"/>
            </a:xfrm>
          </p:grpSpPr>
          <p:sp>
            <p:nvSpPr>
              <p:cNvPr id="107" name="Freeform 106"/>
              <p:cNvSpPr/>
              <p:nvPr/>
            </p:nvSpPr>
            <p:spPr>
              <a:xfrm>
                <a:off x="89338" y="44613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 107"/>
              <p:cNvSpPr/>
              <p:nvPr/>
            </p:nvSpPr>
            <p:spPr>
              <a:xfrm>
                <a:off x="91533" y="432320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Freeform 108"/>
              <p:cNvSpPr/>
              <p:nvPr/>
            </p:nvSpPr>
            <p:spPr>
              <a:xfrm>
                <a:off x="93728" y="418503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 109"/>
              <p:cNvSpPr/>
              <p:nvPr/>
            </p:nvSpPr>
            <p:spPr>
              <a:xfrm>
                <a:off x="95923" y="4046859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Freeform 110"/>
              <p:cNvSpPr/>
              <p:nvPr/>
            </p:nvSpPr>
            <p:spPr>
              <a:xfrm>
                <a:off x="98118" y="3908684"/>
                <a:ext cx="663575" cy="20096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1644" h="1396452">
                    <a:moveTo>
                      <a:pt x="0" y="819814"/>
                    </a:moveTo>
                    <a:cubicBezTo>
                      <a:pt x="211265" y="372640"/>
                      <a:pt x="391891" y="-81365"/>
                      <a:pt x="674060" y="13666"/>
                    </a:cubicBezTo>
                    <a:cubicBezTo>
                      <a:pt x="956230" y="108697"/>
                      <a:pt x="1346766" y="1392278"/>
                      <a:pt x="1693017" y="1390001"/>
                    </a:cubicBezTo>
                    <a:cubicBezTo>
                      <a:pt x="2039268" y="1387724"/>
                      <a:pt x="2407471" y="74"/>
                      <a:pt x="2751565" y="1"/>
                    </a:cubicBezTo>
                    <a:cubicBezTo>
                      <a:pt x="3095659" y="-72"/>
                      <a:pt x="3477571" y="1294751"/>
                      <a:pt x="3757584" y="1389565"/>
                    </a:cubicBezTo>
                    <a:cubicBezTo>
                      <a:pt x="4037597" y="1484379"/>
                      <a:pt x="4431644" y="568885"/>
                      <a:pt x="4431644" y="568885"/>
                    </a:cubicBezTo>
                  </a:path>
                </a:pathLst>
              </a:custGeom>
              <a:ln w="38100" cmpd="sng">
                <a:solidFill>
                  <a:srgbClr val="953735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TextBox 104"/>
            <p:cNvSpPr txBox="1"/>
            <p:nvPr/>
          </p:nvSpPr>
          <p:spPr>
            <a:xfrm>
              <a:off x="123551" y="6240284"/>
              <a:ext cx="19169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Lucida Bright" charset="0"/>
                  <a:ea typeface="Lucida Bright" charset="0"/>
                  <a:cs typeface="Lucida Bright" charset="0"/>
                </a:rPr>
                <a:t>Diaphragm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1348743" y="5921636"/>
              <a:ext cx="241257" cy="1"/>
            </a:xfrm>
            <a:prstGeom prst="line">
              <a:avLst/>
            </a:prstGeom>
            <a:ln w="28575" cmpd="sng">
              <a:solidFill>
                <a:srgbClr val="000000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9B744BA-4048-410D-BC25-FF98A821F3DA}"/>
              </a:ext>
            </a:extLst>
          </p:cNvPr>
          <p:cNvGrpSpPr/>
          <p:nvPr/>
        </p:nvGrpSpPr>
        <p:grpSpPr>
          <a:xfrm>
            <a:off x="164039" y="482059"/>
            <a:ext cx="2945578" cy="2768937"/>
            <a:chOff x="164039" y="482059"/>
            <a:chExt cx="2945578" cy="276893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D74B602-F643-4886-8631-7B687A5F6FDD}"/>
                </a:ext>
              </a:extLst>
            </p:cNvPr>
            <p:cNvCxnSpPr/>
            <p:nvPr/>
          </p:nvCxnSpPr>
          <p:spPr>
            <a:xfrm flipV="1">
              <a:off x="870287" y="867882"/>
              <a:ext cx="693737" cy="186740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AFC0781-F8CE-47A8-B5AB-C0C90E0A2305}"/>
                </a:ext>
              </a:extLst>
            </p:cNvPr>
            <p:cNvGrpSpPr/>
            <p:nvPr/>
          </p:nvGrpSpPr>
          <p:grpSpPr>
            <a:xfrm>
              <a:off x="164039" y="482059"/>
              <a:ext cx="2945578" cy="2768937"/>
              <a:chOff x="164039" y="482059"/>
              <a:chExt cx="2945578" cy="2768937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490A67BF-D0B7-4850-8EA6-CC7031D06C8E}"/>
                  </a:ext>
                </a:extLst>
              </p:cNvPr>
              <p:cNvCxnSpPr/>
              <p:nvPr/>
            </p:nvCxnSpPr>
            <p:spPr>
              <a:xfrm flipV="1">
                <a:off x="839884" y="880976"/>
                <a:ext cx="0" cy="1880123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871AD32F-B572-465A-B72E-351079F5E4E8}"/>
                  </a:ext>
                </a:extLst>
              </p:cNvPr>
              <p:cNvGrpSpPr/>
              <p:nvPr/>
            </p:nvGrpSpPr>
            <p:grpSpPr>
              <a:xfrm>
                <a:off x="164039" y="482059"/>
                <a:ext cx="2945578" cy="2768937"/>
                <a:chOff x="164039" y="482059"/>
                <a:chExt cx="2945578" cy="2768937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D7A576B7-3A96-40A2-B3B2-51087D669856}"/>
                    </a:ext>
                  </a:extLst>
                </p:cNvPr>
                <p:cNvCxnSpPr/>
                <p:nvPr/>
              </p:nvCxnSpPr>
              <p:spPr>
                <a:xfrm>
                  <a:off x="843097" y="2749469"/>
                  <a:ext cx="1742007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E0CE74AF-59CB-44FE-B898-B96FD37E89EF}"/>
                    </a:ext>
                  </a:extLst>
                </p:cNvPr>
                <p:cNvSpPr txBox="1"/>
                <p:nvPr/>
              </p:nvSpPr>
              <p:spPr>
                <a:xfrm>
                  <a:off x="1935072" y="2850886"/>
                  <a:ext cx="11745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 Neue"/>
                      <a:cs typeface="Helvetica Neue"/>
                    </a:rPr>
                    <a:t>Input</a:t>
                  </a: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0297602F-FE92-464D-881F-C8A056E667B2}"/>
                    </a:ext>
                  </a:extLst>
                </p:cNvPr>
                <p:cNvSpPr txBox="1"/>
                <p:nvPr/>
              </p:nvSpPr>
              <p:spPr>
                <a:xfrm>
                  <a:off x="164039" y="482059"/>
                  <a:ext cx="139236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Helvetica Neue"/>
                      <a:cs typeface="Helvetica Neue"/>
                    </a:rPr>
                    <a:t>Output</a:t>
                  </a:r>
                </a:p>
              </p:txBody>
            </p:sp>
          </p:grp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9AE0CE5-6AB2-4F49-869C-E04E3C8C42EC}"/>
              </a:ext>
            </a:extLst>
          </p:cNvPr>
          <p:cNvGrpSpPr/>
          <p:nvPr/>
        </p:nvGrpSpPr>
        <p:grpSpPr>
          <a:xfrm>
            <a:off x="1051798" y="1415875"/>
            <a:ext cx="296935" cy="2008256"/>
            <a:chOff x="7696012" y="1557823"/>
            <a:chExt cx="245401" cy="2008254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EC35448-969A-4E0E-B9B6-D5237613086F}"/>
                </a:ext>
              </a:extLst>
            </p:cNvPr>
            <p:cNvCxnSpPr/>
            <p:nvPr/>
          </p:nvCxnSpPr>
          <p:spPr>
            <a:xfrm flipV="1">
              <a:off x="7696012" y="2386849"/>
              <a:ext cx="0" cy="117922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34453F4-E79A-4310-A5A0-33287C05E65E}"/>
                </a:ext>
              </a:extLst>
            </p:cNvPr>
            <p:cNvCxnSpPr/>
            <p:nvPr/>
          </p:nvCxnSpPr>
          <p:spPr>
            <a:xfrm flipV="1">
              <a:off x="7941413" y="1557823"/>
              <a:ext cx="0" cy="2008254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Freeform 191">
              <a:extLst>
                <a:ext uri="{FF2B5EF4-FFF2-40B4-BE49-F238E27FC236}">
                  <a16:creationId xmlns:a16="http://schemas.microsoft.com/office/drawing/2014/main" id="{1D375CA5-92B0-4CFA-873A-54A58F0413FF}"/>
                </a:ext>
              </a:extLst>
            </p:cNvPr>
            <p:cNvSpPr/>
            <p:nvPr/>
          </p:nvSpPr>
          <p:spPr>
            <a:xfrm rot="16200000">
              <a:off x="7567785" y="3075837"/>
              <a:ext cx="501854" cy="231903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641A74F7-500C-4842-B0A0-1D2E446ECA1F}"/>
              </a:ext>
            </a:extLst>
          </p:cNvPr>
          <p:cNvGrpSpPr/>
          <p:nvPr/>
        </p:nvGrpSpPr>
        <p:grpSpPr>
          <a:xfrm>
            <a:off x="208476" y="1434152"/>
            <a:ext cx="1132090" cy="841520"/>
            <a:chOff x="70130" y="4337184"/>
            <a:chExt cx="1132090" cy="1018240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793FEF7-569B-4189-87D0-3FB1C36CF635}"/>
                </a:ext>
              </a:extLst>
            </p:cNvPr>
            <p:cNvCxnSpPr/>
            <p:nvPr/>
          </p:nvCxnSpPr>
          <p:spPr>
            <a:xfrm>
              <a:off x="107694" y="4337184"/>
              <a:ext cx="109452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69E8A43-F93D-4539-9E1F-294AA33B3A36}"/>
                </a:ext>
              </a:extLst>
            </p:cNvPr>
            <p:cNvCxnSpPr/>
            <p:nvPr/>
          </p:nvCxnSpPr>
          <p:spPr>
            <a:xfrm>
              <a:off x="79448" y="5355424"/>
              <a:ext cx="850116" cy="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Freeform 197">
              <a:extLst>
                <a:ext uri="{FF2B5EF4-FFF2-40B4-BE49-F238E27FC236}">
                  <a16:creationId xmlns:a16="http://schemas.microsoft.com/office/drawing/2014/main" id="{E6E1AF16-A65A-48FD-8B27-8BF79392E19E}"/>
                </a:ext>
              </a:extLst>
            </p:cNvPr>
            <p:cNvSpPr/>
            <p:nvPr/>
          </p:nvSpPr>
          <p:spPr>
            <a:xfrm rot="193876">
              <a:off x="70130" y="4351956"/>
              <a:ext cx="552038" cy="988471"/>
            </a:xfrm>
            <a:custGeom>
              <a:avLst/>
              <a:gdLst>
                <a:gd name="connsiteX0" fmla="*/ 0 w 808239"/>
                <a:gd name="connsiteY0" fmla="*/ 330596 h 669183"/>
                <a:gd name="connsiteX1" fmla="*/ 243755 w 808239"/>
                <a:gd name="connsiteY1" fmla="*/ 9904 h 669183"/>
                <a:gd name="connsiteX2" fmla="*/ 590143 w 808239"/>
                <a:gd name="connsiteY2" fmla="*/ 664116 h 669183"/>
                <a:gd name="connsiteX3" fmla="*/ 808239 w 808239"/>
                <a:gd name="connsiteY3" fmla="*/ 330596 h 66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239" h="669183">
                  <a:moveTo>
                    <a:pt x="0" y="330596"/>
                  </a:moveTo>
                  <a:cubicBezTo>
                    <a:pt x="72699" y="142456"/>
                    <a:pt x="145398" y="-45683"/>
                    <a:pt x="243755" y="9904"/>
                  </a:cubicBezTo>
                  <a:cubicBezTo>
                    <a:pt x="342112" y="65491"/>
                    <a:pt x="496062" y="610667"/>
                    <a:pt x="590143" y="664116"/>
                  </a:cubicBezTo>
                  <a:cubicBezTo>
                    <a:pt x="684224" y="717565"/>
                    <a:pt x="808239" y="330596"/>
                    <a:pt x="808239" y="330596"/>
                  </a:cubicBezTo>
                </a:path>
              </a:pathLst>
            </a:custGeom>
            <a:ln w="5715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84C5040D-86E8-4822-A394-F634CC766B4D}"/>
              </a:ext>
            </a:extLst>
          </p:cNvPr>
          <p:cNvSpPr txBox="1"/>
          <p:nvPr/>
        </p:nvSpPr>
        <p:spPr>
          <a:xfrm>
            <a:off x="6579502" y="1593209"/>
            <a:ext cx="2564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ucida Bright" charset="0"/>
                <a:ea typeface="Lucida Bright" charset="0"/>
                <a:cs typeface="Lucida Bright" charset="0"/>
              </a:rPr>
              <a:t>Nonlinear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77A59E3-B5F3-4ED7-8898-C8F6DCE25CD3}"/>
              </a:ext>
            </a:extLst>
          </p:cNvPr>
          <p:cNvGrpSpPr/>
          <p:nvPr/>
        </p:nvGrpSpPr>
        <p:grpSpPr>
          <a:xfrm>
            <a:off x="3537507" y="470900"/>
            <a:ext cx="3428082" cy="2693823"/>
            <a:chOff x="3537507" y="470900"/>
            <a:chExt cx="3428082" cy="2693823"/>
          </a:xfrm>
        </p:grpSpPr>
        <p:sp>
          <p:nvSpPr>
            <p:cNvPr id="137" name="Freeform 69">
              <a:extLst>
                <a:ext uri="{FF2B5EF4-FFF2-40B4-BE49-F238E27FC236}">
                  <a16:creationId xmlns:a16="http://schemas.microsoft.com/office/drawing/2014/main" id="{A329C833-F4BF-4DFF-B71B-EC04D2667B21}"/>
                </a:ext>
              </a:extLst>
            </p:cNvPr>
            <p:cNvSpPr/>
            <p:nvPr/>
          </p:nvSpPr>
          <p:spPr>
            <a:xfrm>
              <a:off x="4013010" y="1281393"/>
              <a:ext cx="1551622" cy="1466612"/>
            </a:xfrm>
            <a:custGeom>
              <a:avLst/>
              <a:gdLst>
                <a:gd name="connsiteX0" fmla="*/ 0 w 3091833"/>
                <a:gd name="connsiteY0" fmla="*/ 3065816 h 3065816"/>
                <a:gd name="connsiteX1" fmla="*/ 898043 w 3091833"/>
                <a:gd name="connsiteY1" fmla="*/ 1257113 h 3065816"/>
                <a:gd name="connsiteX2" fmla="*/ 2052670 w 3091833"/>
                <a:gd name="connsiteY2" fmla="*/ 230898 h 3065816"/>
                <a:gd name="connsiteX3" fmla="*/ 3091833 w 3091833"/>
                <a:gd name="connsiteY3" fmla="*/ 0 h 306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1833" h="3065816">
                  <a:moveTo>
                    <a:pt x="0" y="3065816"/>
                  </a:moveTo>
                  <a:cubicBezTo>
                    <a:pt x="277965" y="2397707"/>
                    <a:pt x="555931" y="1729599"/>
                    <a:pt x="898043" y="1257113"/>
                  </a:cubicBezTo>
                  <a:cubicBezTo>
                    <a:pt x="1240155" y="784627"/>
                    <a:pt x="1687038" y="440417"/>
                    <a:pt x="2052670" y="230898"/>
                  </a:cubicBezTo>
                  <a:cubicBezTo>
                    <a:pt x="2418302" y="21379"/>
                    <a:pt x="3091833" y="0"/>
                    <a:pt x="3091833" y="0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7846793D-E570-4620-AAD0-C835D49F7499}"/>
                </a:ext>
              </a:extLst>
            </p:cNvPr>
            <p:cNvGrpSpPr/>
            <p:nvPr/>
          </p:nvGrpSpPr>
          <p:grpSpPr>
            <a:xfrm>
              <a:off x="3537507" y="470900"/>
              <a:ext cx="3428082" cy="2693823"/>
              <a:chOff x="3862812" y="2547257"/>
              <a:chExt cx="3428082" cy="3944026"/>
            </a:xfrm>
          </p:grpSpPr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CA472EB4-0D87-46D9-8FAF-F269E43111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15737" y="3161379"/>
                <a:ext cx="10928" cy="2720963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156BA19D-BD18-42C2-92EC-AC00D7B7E5EB}"/>
                  </a:ext>
                </a:extLst>
              </p:cNvPr>
              <p:cNvGrpSpPr/>
              <p:nvPr/>
            </p:nvGrpSpPr>
            <p:grpSpPr>
              <a:xfrm>
                <a:off x="3862812" y="2547257"/>
                <a:ext cx="3428082" cy="3944026"/>
                <a:chOff x="3862812" y="2547257"/>
                <a:chExt cx="3428082" cy="3944026"/>
              </a:xfrm>
            </p:grpSpPr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3316394C-6C29-4FA6-A9F3-44E8572A50C0}"/>
                    </a:ext>
                  </a:extLst>
                </p:cNvPr>
                <p:cNvCxnSpPr/>
                <p:nvPr/>
              </p:nvCxnSpPr>
              <p:spPr>
                <a:xfrm>
                  <a:off x="4316785" y="5869706"/>
                  <a:ext cx="2480355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8D01E762-56E7-4940-B32B-571F54F21F94}"/>
                    </a:ext>
                  </a:extLst>
                </p:cNvPr>
                <p:cNvSpPr txBox="1"/>
                <p:nvPr/>
              </p:nvSpPr>
              <p:spPr>
                <a:xfrm>
                  <a:off x="6116349" y="6007150"/>
                  <a:ext cx="1174545" cy="4841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 Neue"/>
                      <a:cs typeface="Helvetica Neue"/>
                    </a:rPr>
                    <a:t>Input</a:t>
                  </a:r>
                </a:p>
              </p:txBody>
            </p: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BA3FC796-E05A-4409-9E89-629D8128DB59}"/>
                    </a:ext>
                  </a:extLst>
                </p:cNvPr>
                <p:cNvSpPr txBox="1"/>
                <p:nvPr/>
              </p:nvSpPr>
              <p:spPr>
                <a:xfrm>
                  <a:off x="3862812" y="2547257"/>
                  <a:ext cx="951006" cy="6542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Helvetica Neue"/>
                      <a:cs typeface="Helvetica Neue"/>
                    </a:rPr>
                    <a:t>Output</a:t>
                  </a:r>
                </a:p>
              </p:txBody>
            </p:sp>
          </p:grpSp>
        </p:grp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2C7773FE-BB35-425A-8149-660D62F1B8A8}"/>
              </a:ext>
            </a:extLst>
          </p:cNvPr>
          <p:cNvSpPr/>
          <p:nvPr/>
        </p:nvSpPr>
        <p:spPr>
          <a:xfrm>
            <a:off x="-65467" y="417455"/>
            <a:ext cx="9273288" cy="6509289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EEAC4F1-E0C8-46F1-AB3D-3F1689802A2D}"/>
              </a:ext>
            </a:extLst>
          </p:cNvPr>
          <p:cNvGrpSpPr/>
          <p:nvPr/>
        </p:nvGrpSpPr>
        <p:grpSpPr>
          <a:xfrm>
            <a:off x="5564632" y="3538809"/>
            <a:ext cx="1391615" cy="659425"/>
            <a:chOff x="-4485192" y="2901879"/>
            <a:chExt cx="1391615" cy="659425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30ABB5-E8A6-4B65-92D2-ACA10E6D5180}"/>
                </a:ext>
              </a:extLst>
            </p:cNvPr>
            <p:cNvSpPr/>
            <p:nvPr/>
          </p:nvSpPr>
          <p:spPr>
            <a:xfrm>
              <a:off x="-4485192" y="2914973"/>
              <a:ext cx="1363835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BD9462-66F2-4B08-885B-9C5DC1FFE995}"/>
                </a:ext>
              </a:extLst>
            </p:cNvPr>
            <p:cNvSpPr/>
            <p:nvPr/>
          </p:nvSpPr>
          <p:spPr>
            <a:xfrm>
              <a:off x="-4457412" y="2901879"/>
              <a:ext cx="136383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a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36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36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36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endParaRPr lang="en-US" sz="36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1490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43" name="Picture 42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45" name="Arc 44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Arc 45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2532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37" name="Straight Connector 36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9" name="TextBox 3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40" name="Picture 39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43" name="Picture 42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45" name="Arc 44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Arc 45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2299283" y="689696"/>
            <a:ext cx="5997504" cy="337926"/>
            <a:chOff x="2299283" y="689696"/>
            <a:chExt cx="5997504" cy="337926"/>
          </a:xfrm>
        </p:grpSpPr>
        <p:sp>
          <p:nvSpPr>
            <p:cNvPr id="53" name="Left-Right Arrow 52"/>
            <p:cNvSpPr/>
            <p:nvPr/>
          </p:nvSpPr>
          <p:spPr>
            <a:xfrm>
              <a:off x="2299283" y="689696"/>
              <a:ext cx="5997504" cy="337926"/>
            </a:xfrm>
            <a:prstGeom prst="left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249633" y="717989"/>
              <a:ext cx="18617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</a:t>
              </a:r>
            </a:p>
          </p:txBody>
        </p:sp>
      </p:grpSp>
      <p:sp>
        <p:nvSpPr>
          <p:cNvPr id="50" name="Left-Right Arrow 49"/>
          <p:cNvSpPr/>
          <p:nvPr/>
        </p:nvSpPr>
        <p:spPr>
          <a:xfrm>
            <a:off x="432859" y="689851"/>
            <a:ext cx="1832769" cy="332737"/>
          </a:xfrm>
          <a:prstGeom prst="left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95423" y="709671"/>
            <a:ext cx="1523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rPr>
              <a:t>Audible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61" name="TextBox 60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62" name="Freeform 61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652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866608" y="1368377"/>
            <a:ext cx="1461872" cy="1458245"/>
            <a:chOff x="3866608" y="1368377"/>
            <a:chExt cx="1461872" cy="1458245"/>
          </a:xfrm>
        </p:grpSpPr>
        <p:sp>
          <p:nvSpPr>
            <p:cNvPr id="78" name="Freeform 77"/>
            <p:cNvSpPr/>
            <p:nvPr/>
          </p:nvSpPr>
          <p:spPr>
            <a:xfrm>
              <a:off x="4769282" y="1807299"/>
              <a:ext cx="382351" cy="1019323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4756189" y="1381471"/>
              <a:ext cx="572291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81" name="Freeform 80"/>
            <p:cNvSpPr/>
            <p:nvPr/>
          </p:nvSpPr>
          <p:spPr>
            <a:xfrm>
              <a:off x="3866608" y="1802226"/>
              <a:ext cx="382351" cy="1024396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3888693" y="1368377"/>
              <a:ext cx="6783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37" name="Straight Connector 36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9" name="TextBox 3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40" name="Picture 39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43" name="Picture 42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45" name="Arc 44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Arc 45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49" name="Group 48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53" name="Left-Right Arrow 52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50" name="Left-Right Arrow 49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61" name="TextBox 60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62" name="Freeform 61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3539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1952053" y="3479886"/>
            <a:ext cx="3260542" cy="646331"/>
            <a:chOff x="3036302" y="3545357"/>
            <a:chExt cx="3260542" cy="646331"/>
          </a:xfrm>
        </p:grpSpPr>
        <p:sp>
          <p:nvSpPr>
            <p:cNvPr id="69" name="Rectangle 68"/>
            <p:cNvSpPr/>
            <p:nvPr/>
          </p:nvSpPr>
          <p:spPr>
            <a:xfrm>
              <a:off x="3036302" y="3545357"/>
              <a:ext cx="3221226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064082" y="3545357"/>
              <a:ext cx="323276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8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endParaRPr lang="en-US" sz="28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3" name="Straight Arrow Connector 52"/>
          <p:cNvCxnSpPr>
            <a:stCxn id="28" idx="2"/>
          </p:cNvCxnSpPr>
          <p:nvPr/>
        </p:nvCxnSpPr>
        <p:spPr>
          <a:xfrm flipH="1">
            <a:off x="4564701" y="3174673"/>
            <a:ext cx="42436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077212" y="3174673"/>
            <a:ext cx="43550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1453964" y="3323164"/>
            <a:ext cx="3664453" cy="1648300"/>
            <a:chOff x="1453964" y="3480292"/>
            <a:chExt cx="3664453" cy="1648300"/>
          </a:xfrm>
        </p:grpSpPr>
        <p:sp>
          <p:nvSpPr>
            <p:cNvPr id="61" name="Rectangle 60"/>
            <p:cNvSpPr/>
            <p:nvPr/>
          </p:nvSpPr>
          <p:spPr>
            <a:xfrm>
              <a:off x="1453964" y="4482261"/>
              <a:ext cx="36644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Helvetica Neue"/>
                  <a:cs typeface="Helvetica Neue"/>
                </a:rPr>
                <a:t>( </a:t>
              </a:r>
              <a:r>
                <a:rPr lang="en-US" sz="2400" dirty="0">
                  <a:latin typeface="Helvetica Neue"/>
                  <a:cs typeface="Helvetica Neue"/>
                </a:rPr>
                <a:t>sin </a:t>
              </a:r>
              <a:r>
                <a:rPr lang="en-US" sz="28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latin typeface="Helvetica Neue"/>
                  <a:cs typeface="Helvetica Neue"/>
                </a:rPr>
                <a:t> + sin </a:t>
              </a:r>
              <a:r>
                <a:rPr lang="en-US" sz="28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 </a:t>
              </a:r>
              <a:r>
                <a:rPr lang="en-US" sz="3600" dirty="0">
                  <a:latin typeface="Helvetica Neue"/>
                  <a:cs typeface="Helvetica Neue"/>
                </a:rPr>
                <a:t>)</a:t>
              </a:r>
              <a:r>
                <a:rPr lang="en-US" sz="3600" baseline="30000" dirty="0">
                  <a:latin typeface="Helvetica Neue"/>
                  <a:cs typeface="Helvetica Neue"/>
                </a:rPr>
                <a:t>2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008287" y="3480292"/>
              <a:ext cx="1027479" cy="936714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>
              <a:stCxn id="6" idx="3"/>
            </p:cNvCxnSpPr>
            <p:nvPr/>
          </p:nvCxnSpPr>
          <p:spPr>
            <a:xfrm flipH="1">
              <a:off x="3511561" y="4279827"/>
              <a:ext cx="647197" cy="34236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prstDash val="solid"/>
              <a:headEnd type="oval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756189" y="1381471"/>
            <a:ext cx="572291" cy="1445151"/>
            <a:chOff x="4756189" y="1093947"/>
            <a:chExt cx="572291" cy="1748631"/>
          </a:xfrm>
        </p:grpSpPr>
        <p:sp>
          <p:nvSpPr>
            <p:cNvPr id="74" name="Freeform 73"/>
            <p:cNvSpPr/>
            <p:nvPr/>
          </p:nvSpPr>
          <p:spPr>
            <a:xfrm>
              <a:off x="4769282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756189" y="1093947"/>
              <a:ext cx="57229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77" name="Freeform 76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12355" y="4425783"/>
            <a:ext cx="3373774" cy="1815883"/>
            <a:chOff x="4612355" y="4425783"/>
            <a:chExt cx="3373774" cy="1815883"/>
          </a:xfrm>
        </p:grpSpPr>
        <p:sp>
          <p:nvSpPr>
            <p:cNvPr id="73" name="Rectangle 72"/>
            <p:cNvSpPr/>
            <p:nvPr/>
          </p:nvSpPr>
          <p:spPr>
            <a:xfrm>
              <a:off x="4612355" y="4425783"/>
              <a:ext cx="3373774" cy="18158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800" dirty="0">
                  <a:solidFill>
                    <a:srgbClr val="000000"/>
                  </a:solidFill>
                  <a:latin typeface="Helvetica Neue"/>
                  <a:cs typeface="Helvetica Neue"/>
                </a:rPr>
                <a:t>=    </a:t>
              </a:r>
              <a:r>
                <a:rPr lang="en-US" sz="2800" dirty="0" err="1">
                  <a:latin typeface="Helvetica Neue"/>
                  <a:cs typeface="Helvetica Neue"/>
                </a:rPr>
                <a:t>cos</a:t>
              </a:r>
              <a:r>
                <a:rPr lang="en-US" sz="2800" dirty="0">
                  <a:latin typeface="Helvetica Neue"/>
                  <a:cs typeface="Helvetica Neue"/>
                </a:rPr>
                <a:t> 2F</a:t>
              </a:r>
              <a:r>
                <a:rPr lang="en-US" sz="2800" baseline="-25000" dirty="0">
                  <a:latin typeface="Helvetica Neue"/>
                  <a:cs typeface="Helvetica Neue"/>
                </a:rPr>
                <a:t>1</a:t>
              </a:r>
            </a:p>
            <a:p>
              <a:r>
                <a:rPr lang="en-US" sz="2800" dirty="0">
                  <a:latin typeface="Helvetica Neue"/>
                  <a:cs typeface="Helvetica Neue"/>
                </a:rPr>
                <a:t>      </a:t>
              </a:r>
              <a:r>
                <a:rPr lang="en-US" sz="2800" dirty="0" err="1">
                  <a:latin typeface="Helvetica Neue"/>
                  <a:cs typeface="Helvetica Neue"/>
                </a:rPr>
                <a:t>cos</a:t>
              </a:r>
              <a:r>
                <a:rPr lang="en-US" sz="2800" dirty="0">
                  <a:latin typeface="Helvetica Neue"/>
                  <a:cs typeface="Helvetica Neue"/>
                </a:rPr>
                <a:t> 2F</a:t>
              </a:r>
              <a:r>
                <a:rPr lang="en-US" sz="2800" baseline="-25000" dirty="0">
                  <a:latin typeface="Helvetica Neue"/>
                  <a:cs typeface="Helvetica Neue"/>
                </a:rPr>
                <a:t>2</a:t>
              </a:r>
            </a:p>
            <a:p>
              <a:r>
                <a:rPr lang="en-US" sz="2800" dirty="0">
                  <a:latin typeface="Helvetica Neue"/>
                  <a:cs typeface="Helvetica Neue"/>
                </a:rPr>
                <a:t>      </a:t>
              </a:r>
              <a:r>
                <a:rPr lang="en-US" sz="2800" dirty="0" err="1">
                  <a:latin typeface="Helvetica Neue"/>
                  <a:cs typeface="Helvetica Neue"/>
                </a:rPr>
                <a:t>cos</a:t>
              </a:r>
              <a:r>
                <a:rPr lang="en-US" sz="2800" dirty="0">
                  <a:latin typeface="Helvetica Neue"/>
                  <a:cs typeface="Helvetica Neue"/>
                </a:rPr>
                <a:t> (F</a:t>
              </a:r>
              <a:r>
                <a:rPr lang="en-US" sz="2800" baseline="-25000" dirty="0">
                  <a:latin typeface="Helvetica Neue"/>
                  <a:cs typeface="Helvetica Neue"/>
                </a:rPr>
                <a:t>1</a:t>
              </a:r>
              <a:r>
                <a:rPr lang="en-US" sz="2800" dirty="0">
                  <a:latin typeface="Helvetica Neue"/>
                  <a:cs typeface="Helvetica Neue"/>
                </a:rPr>
                <a:t>+F</a:t>
              </a:r>
              <a:r>
                <a:rPr lang="en-US" sz="2800" baseline="-25000" dirty="0">
                  <a:latin typeface="Helvetica Neue"/>
                  <a:cs typeface="Helvetica Neue"/>
                </a:rPr>
                <a:t>2</a:t>
              </a:r>
              <a:r>
                <a:rPr lang="en-US" sz="2800" dirty="0">
                  <a:latin typeface="Helvetica Neue"/>
                  <a:cs typeface="Helvetica Neue"/>
                </a:rPr>
                <a:t>)</a:t>
              </a:r>
            </a:p>
            <a:p>
              <a:r>
                <a:rPr lang="en-US" sz="2800" dirty="0">
                  <a:latin typeface="Helvetica Neue"/>
                  <a:cs typeface="Helvetica Neue"/>
                </a:rPr>
                <a:t>      </a:t>
              </a:r>
              <a:r>
                <a:rPr lang="en-US" sz="2800" dirty="0" err="1">
                  <a:latin typeface="Helvetica Neue"/>
                  <a:cs typeface="Helvetica Neue"/>
                </a:rPr>
                <a:t>cos</a:t>
              </a:r>
              <a:r>
                <a:rPr lang="en-US" sz="2800" dirty="0">
                  <a:latin typeface="Helvetica Neue"/>
                  <a:cs typeface="Helvetica Neue"/>
                </a:rPr>
                <a:t> (F</a:t>
              </a:r>
              <a:r>
                <a:rPr lang="en-US" sz="2800" baseline="-25000" dirty="0">
                  <a:latin typeface="Helvetica Neue"/>
                  <a:cs typeface="Helvetica Neue"/>
                </a:rPr>
                <a:t>1</a:t>
              </a:r>
              <a:r>
                <a:rPr lang="en-US" sz="2800" dirty="0">
                  <a:latin typeface="Helvetica Neue"/>
                  <a:cs typeface="Helvetica Neue"/>
                </a:rPr>
                <a:t>- F</a:t>
              </a:r>
              <a:r>
                <a:rPr lang="en-US" sz="2800" baseline="-25000" dirty="0">
                  <a:latin typeface="Helvetica Neue"/>
                  <a:cs typeface="Helvetica Neue"/>
                </a:rPr>
                <a:t>2</a:t>
              </a:r>
              <a:r>
                <a:rPr lang="en-US" sz="2800" dirty="0">
                  <a:latin typeface="Helvetica Neue"/>
                  <a:cs typeface="Helvetica Neue"/>
                </a:rPr>
                <a:t>)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942632" y="4425784"/>
              <a:ext cx="269963" cy="18158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Helvetica Neue"/>
                  <a:cs typeface="Helvetica Neue"/>
                </a:defRPr>
              </a:lvl1pPr>
            </a:lstStyle>
            <a:p>
              <a:r>
                <a:rPr lang="en-US" dirty="0"/>
                <a:t>-</a:t>
              </a:r>
            </a:p>
            <a:p>
              <a:r>
                <a:rPr lang="en-US" dirty="0"/>
                <a:t>--</a:t>
              </a:r>
            </a:p>
            <a:p>
              <a:r>
                <a:rPr lang="en-US" dirty="0"/>
                <a:t>+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51" name="Straight Connector 50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2" name="TextBox 51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54" name="Picture 53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55" name="Group 54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56" name="Picture 55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57" name="Group 56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58" name="Arc 57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Arc 58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Arc 59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63" name="Group 62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66" name="Left-Right Arrow 65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64" name="Left-Right Arrow 63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80" name="TextBox 79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81" name="Freeform 80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5215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227450" y="4465065"/>
            <a:ext cx="1869373" cy="132249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952053" y="3479886"/>
            <a:ext cx="3260542" cy="646331"/>
            <a:chOff x="3036302" y="3545357"/>
            <a:chExt cx="3260542" cy="646331"/>
          </a:xfrm>
        </p:grpSpPr>
        <p:sp>
          <p:nvSpPr>
            <p:cNvPr id="69" name="Rectangle 68"/>
            <p:cNvSpPr/>
            <p:nvPr/>
          </p:nvSpPr>
          <p:spPr>
            <a:xfrm>
              <a:off x="3036302" y="3545357"/>
              <a:ext cx="3221226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064082" y="3545357"/>
              <a:ext cx="323276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8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endParaRPr lang="en-US" sz="28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3" name="Straight Arrow Connector 52"/>
          <p:cNvCxnSpPr>
            <a:stCxn id="28" idx="2"/>
          </p:cNvCxnSpPr>
          <p:nvPr/>
        </p:nvCxnSpPr>
        <p:spPr>
          <a:xfrm flipH="1">
            <a:off x="4564701" y="3174673"/>
            <a:ext cx="42436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077212" y="3174673"/>
            <a:ext cx="43550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4756189" y="1381471"/>
            <a:ext cx="572291" cy="1445151"/>
            <a:chOff x="4756189" y="1093947"/>
            <a:chExt cx="572291" cy="1748631"/>
          </a:xfrm>
        </p:grpSpPr>
        <p:sp>
          <p:nvSpPr>
            <p:cNvPr id="63" name="Freeform 62"/>
            <p:cNvSpPr/>
            <p:nvPr/>
          </p:nvSpPr>
          <p:spPr>
            <a:xfrm>
              <a:off x="4769282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56189" y="1093947"/>
              <a:ext cx="57229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53964" y="3323164"/>
            <a:ext cx="3664453" cy="1648300"/>
            <a:chOff x="1453964" y="3480292"/>
            <a:chExt cx="3664453" cy="1648300"/>
          </a:xfrm>
        </p:grpSpPr>
        <p:sp>
          <p:nvSpPr>
            <p:cNvPr id="61" name="Rectangle 60"/>
            <p:cNvSpPr/>
            <p:nvPr/>
          </p:nvSpPr>
          <p:spPr>
            <a:xfrm>
              <a:off x="1453964" y="4482261"/>
              <a:ext cx="36644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Helvetica Neue"/>
                  <a:cs typeface="Helvetica Neue"/>
                </a:rPr>
                <a:t>( </a:t>
              </a:r>
              <a:r>
                <a:rPr lang="en-US" sz="2400" dirty="0">
                  <a:latin typeface="Helvetica Neue"/>
                  <a:cs typeface="Helvetica Neue"/>
                </a:rPr>
                <a:t>sin </a:t>
              </a:r>
              <a:r>
                <a:rPr lang="en-US" sz="28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latin typeface="Helvetica Neue"/>
                  <a:cs typeface="Helvetica Neue"/>
                </a:rPr>
                <a:t> + sin </a:t>
              </a:r>
              <a:r>
                <a:rPr lang="en-US" sz="28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 </a:t>
              </a:r>
              <a:r>
                <a:rPr lang="en-US" sz="3600" dirty="0">
                  <a:latin typeface="Helvetica Neue"/>
                  <a:cs typeface="Helvetica Neue"/>
                </a:rPr>
                <a:t>)</a:t>
              </a:r>
              <a:r>
                <a:rPr lang="en-US" sz="3600" baseline="30000" dirty="0">
                  <a:latin typeface="Helvetica Neue"/>
                  <a:cs typeface="Helvetica Neue"/>
                </a:rPr>
                <a:t>2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008287" y="3480292"/>
              <a:ext cx="1027479" cy="936714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>
              <a:stCxn id="6" idx="3"/>
            </p:cNvCxnSpPr>
            <p:nvPr/>
          </p:nvCxnSpPr>
          <p:spPr>
            <a:xfrm flipH="1">
              <a:off x="3511561" y="4279827"/>
              <a:ext cx="647197" cy="34236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prstDash val="solid"/>
              <a:headEnd type="oval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/>
          <p:cNvSpPr/>
          <p:nvPr/>
        </p:nvSpPr>
        <p:spPr>
          <a:xfrm>
            <a:off x="4612355" y="4425783"/>
            <a:ext cx="3373774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Helvetica Neue"/>
                <a:cs typeface="Helvetica Neue"/>
              </a:rPr>
              <a:t>=    </a:t>
            </a:r>
            <a:r>
              <a:rPr lang="en-US" sz="2800" dirty="0" err="1">
                <a:solidFill>
                  <a:schemeClr val="bg1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chemeClr val="bg1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1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+F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)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latin typeface="Helvetica Neue"/>
                <a:cs typeface="Helvetica Neue"/>
              </a:rPr>
              <a:t>cos</a:t>
            </a:r>
            <a:r>
              <a:rPr lang="en-US" sz="2800" dirty="0"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latin typeface="Helvetica Neue"/>
                <a:cs typeface="Helvetica Neue"/>
              </a:rPr>
              <a:t>1</a:t>
            </a:r>
            <a:r>
              <a:rPr lang="en-US" sz="2800" dirty="0">
                <a:latin typeface="Helvetica Neue"/>
                <a:cs typeface="Helvetica Neue"/>
              </a:rPr>
              <a:t>- F</a:t>
            </a:r>
            <a:r>
              <a:rPr lang="en-US" sz="2800" baseline="-25000" dirty="0">
                <a:latin typeface="Helvetica Neue"/>
                <a:cs typeface="Helvetica Neue"/>
              </a:rPr>
              <a:t>2</a:t>
            </a:r>
            <a:r>
              <a:rPr lang="en-US" sz="2800" dirty="0">
                <a:latin typeface="Helvetica Neue"/>
                <a:cs typeface="Helvetica Neue"/>
              </a:rPr>
              <a:t>)</a:t>
            </a:r>
          </a:p>
        </p:txBody>
      </p:sp>
      <p:sp>
        <p:nvSpPr>
          <p:cNvPr id="74" name="Freeform 73"/>
          <p:cNvSpPr/>
          <p:nvPr/>
        </p:nvSpPr>
        <p:spPr>
          <a:xfrm>
            <a:off x="6938861" y="3299432"/>
            <a:ext cx="1201415" cy="1859617"/>
          </a:xfrm>
          <a:custGeom>
            <a:avLst/>
            <a:gdLst>
              <a:gd name="connsiteX0" fmla="*/ 0 w 2131350"/>
              <a:gd name="connsiteY0" fmla="*/ 2423476 h 2423476"/>
              <a:gd name="connsiteX1" fmla="*/ 1751794 w 2131350"/>
              <a:gd name="connsiteY1" fmla="*/ 1503723 h 2423476"/>
              <a:gd name="connsiteX2" fmla="*/ 2131350 w 2131350"/>
              <a:gd name="connsiteY2" fmla="*/ 0 h 242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1350" h="2423476">
                <a:moveTo>
                  <a:pt x="0" y="2423476"/>
                </a:moveTo>
                <a:cubicBezTo>
                  <a:pt x="698284" y="2165556"/>
                  <a:pt x="1396569" y="1907636"/>
                  <a:pt x="1751794" y="1503723"/>
                </a:cubicBezTo>
                <a:cubicBezTo>
                  <a:pt x="2107019" y="1099810"/>
                  <a:pt x="2131350" y="0"/>
                  <a:pt x="2131350" y="0"/>
                </a:cubicBezTo>
              </a:path>
            </a:pathLst>
          </a:custGeom>
          <a:ln w="38100" cmpd="sng">
            <a:solidFill>
              <a:srgbClr val="558ED5"/>
            </a:solidFill>
            <a:prstDash val="sysDash"/>
            <a:headEnd type="none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/>
          <p:cNvGrpSpPr/>
          <p:nvPr/>
        </p:nvGrpSpPr>
        <p:grpSpPr>
          <a:xfrm>
            <a:off x="7001410" y="1371430"/>
            <a:ext cx="2343959" cy="1458243"/>
            <a:chOff x="7071103" y="1078105"/>
            <a:chExt cx="2343959" cy="1764473"/>
          </a:xfrm>
        </p:grpSpPr>
        <p:sp>
          <p:nvSpPr>
            <p:cNvPr id="76" name="Freeform 75"/>
            <p:cNvSpPr/>
            <p:nvPr/>
          </p:nvSpPr>
          <p:spPr>
            <a:xfrm>
              <a:off x="7290234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7071103" y="1093948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78" name="Freeform 77"/>
            <p:cNvSpPr/>
            <p:nvPr/>
          </p:nvSpPr>
          <p:spPr>
            <a:xfrm>
              <a:off x="8017352" y="159460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7643389" y="1078105"/>
              <a:ext cx="117937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(F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+F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)</a:t>
              </a:r>
            </a:p>
          </p:txBody>
        </p:sp>
        <p:sp>
          <p:nvSpPr>
            <p:cNvPr id="80" name="Freeform 79"/>
            <p:cNvSpPr/>
            <p:nvPr/>
          </p:nvSpPr>
          <p:spPr>
            <a:xfrm>
              <a:off x="8652997" y="160306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662919" y="1087809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4942632" y="4425784"/>
            <a:ext cx="269963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000000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/>
              <a:t>-</a:t>
            </a:r>
          </a:p>
          <a:p>
            <a:r>
              <a:rPr lang="en-US" dirty="0"/>
              <a:t>--</a:t>
            </a:r>
          </a:p>
          <a:p>
            <a:r>
              <a:rPr lang="en-US" dirty="0"/>
              <a:t>+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58" name="Straight Connector 57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TextBox 5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60" name="Picture 59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83" name="Group 82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84" name="Picture 83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85" name="Group 84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93" name="Arc 92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c 93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Arc 94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6" name="Group 95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97" name="Group 96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100" name="Left-Right Arrow 99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98" name="Left-Right Arrow 97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103" name="TextBox 102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104" name="Freeform 103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645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7001410" y="1371430"/>
            <a:ext cx="2343959" cy="1458243"/>
            <a:chOff x="7071103" y="1078105"/>
            <a:chExt cx="2343959" cy="1764473"/>
          </a:xfrm>
        </p:grpSpPr>
        <p:sp>
          <p:nvSpPr>
            <p:cNvPr id="77" name="Freeform 76"/>
            <p:cNvSpPr/>
            <p:nvPr/>
          </p:nvSpPr>
          <p:spPr>
            <a:xfrm>
              <a:off x="7290234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7071103" y="1093948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79" name="Freeform 78"/>
            <p:cNvSpPr/>
            <p:nvPr/>
          </p:nvSpPr>
          <p:spPr>
            <a:xfrm>
              <a:off x="8017352" y="159460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7643389" y="1078105"/>
              <a:ext cx="117937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(F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+F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)</a:t>
              </a:r>
            </a:p>
          </p:txBody>
        </p:sp>
        <p:sp>
          <p:nvSpPr>
            <p:cNvPr id="81" name="Freeform 80"/>
            <p:cNvSpPr/>
            <p:nvPr/>
          </p:nvSpPr>
          <p:spPr>
            <a:xfrm>
              <a:off x="8652997" y="160306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8662919" y="1087809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sp>
        <p:nvSpPr>
          <p:cNvPr id="75" name="Rectangle 74"/>
          <p:cNvSpPr/>
          <p:nvPr/>
        </p:nvSpPr>
        <p:spPr>
          <a:xfrm>
            <a:off x="5227450" y="4465065"/>
            <a:ext cx="1869373" cy="132249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952053" y="3479886"/>
            <a:ext cx="3260542" cy="646331"/>
            <a:chOff x="3036302" y="3545357"/>
            <a:chExt cx="3260542" cy="646331"/>
          </a:xfrm>
        </p:grpSpPr>
        <p:sp>
          <p:nvSpPr>
            <p:cNvPr id="69" name="Rectangle 68"/>
            <p:cNvSpPr/>
            <p:nvPr/>
          </p:nvSpPr>
          <p:spPr>
            <a:xfrm>
              <a:off x="3036302" y="3545357"/>
              <a:ext cx="3221226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064082" y="3545357"/>
              <a:ext cx="323276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8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endParaRPr lang="en-US" sz="28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cxnSp>
        <p:nvCxnSpPr>
          <p:cNvPr id="53" name="Straight Arrow Connector 52"/>
          <p:cNvCxnSpPr>
            <a:stCxn id="28" idx="2"/>
          </p:cNvCxnSpPr>
          <p:nvPr/>
        </p:nvCxnSpPr>
        <p:spPr>
          <a:xfrm flipH="1">
            <a:off x="4564701" y="3174673"/>
            <a:ext cx="42436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077212" y="3174673"/>
            <a:ext cx="43550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4756189" y="1381471"/>
            <a:ext cx="572291" cy="1445151"/>
            <a:chOff x="4756189" y="1093947"/>
            <a:chExt cx="572291" cy="1748631"/>
          </a:xfrm>
        </p:grpSpPr>
        <p:sp>
          <p:nvSpPr>
            <p:cNvPr id="63" name="Freeform 62"/>
            <p:cNvSpPr/>
            <p:nvPr/>
          </p:nvSpPr>
          <p:spPr>
            <a:xfrm>
              <a:off x="4769282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56189" y="1093947"/>
              <a:ext cx="57229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53964" y="3323164"/>
            <a:ext cx="3664453" cy="1648300"/>
            <a:chOff x="1453964" y="3480292"/>
            <a:chExt cx="3664453" cy="1648300"/>
          </a:xfrm>
        </p:grpSpPr>
        <p:sp>
          <p:nvSpPr>
            <p:cNvPr id="61" name="Rectangle 60"/>
            <p:cNvSpPr/>
            <p:nvPr/>
          </p:nvSpPr>
          <p:spPr>
            <a:xfrm>
              <a:off x="1453964" y="4482261"/>
              <a:ext cx="36644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Helvetica Neue"/>
                  <a:cs typeface="Helvetica Neue"/>
                </a:rPr>
                <a:t>( </a:t>
              </a:r>
              <a:r>
                <a:rPr lang="en-US" sz="2400" dirty="0">
                  <a:latin typeface="Helvetica Neue"/>
                  <a:cs typeface="Helvetica Neue"/>
                </a:rPr>
                <a:t>sin </a:t>
              </a:r>
              <a:r>
                <a:rPr lang="en-US" sz="28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latin typeface="Helvetica Neue"/>
                  <a:cs typeface="Helvetica Neue"/>
                </a:rPr>
                <a:t> + sin </a:t>
              </a:r>
              <a:r>
                <a:rPr lang="en-US" sz="28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 </a:t>
              </a:r>
              <a:r>
                <a:rPr lang="en-US" sz="3600" dirty="0">
                  <a:latin typeface="Helvetica Neue"/>
                  <a:cs typeface="Helvetica Neue"/>
                </a:rPr>
                <a:t>)</a:t>
              </a:r>
              <a:r>
                <a:rPr lang="en-US" sz="3600" baseline="30000" dirty="0">
                  <a:latin typeface="Helvetica Neue"/>
                  <a:cs typeface="Helvetica Neue"/>
                </a:rPr>
                <a:t>2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008287" y="3480292"/>
              <a:ext cx="1027479" cy="936714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>
              <a:stCxn id="6" idx="3"/>
            </p:cNvCxnSpPr>
            <p:nvPr/>
          </p:nvCxnSpPr>
          <p:spPr>
            <a:xfrm flipH="1">
              <a:off x="3511561" y="4279827"/>
              <a:ext cx="647197" cy="34236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prstDash val="solid"/>
              <a:headEnd type="oval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/>
          <p:cNvSpPr/>
          <p:nvPr/>
        </p:nvSpPr>
        <p:spPr>
          <a:xfrm>
            <a:off x="4612355" y="4425783"/>
            <a:ext cx="3373774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Helvetica Neue"/>
                <a:cs typeface="Helvetica Neue"/>
              </a:rPr>
              <a:t>=    </a:t>
            </a:r>
            <a:r>
              <a:rPr lang="en-US" sz="2800" dirty="0" err="1">
                <a:solidFill>
                  <a:schemeClr val="bg1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chemeClr val="bg1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1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+F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)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latin typeface="Helvetica Neue"/>
                <a:cs typeface="Helvetica Neue"/>
              </a:rPr>
              <a:t>cos</a:t>
            </a:r>
            <a:r>
              <a:rPr lang="en-US" sz="2800" dirty="0"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latin typeface="Helvetica Neue"/>
                <a:cs typeface="Helvetica Neue"/>
              </a:rPr>
              <a:t>1</a:t>
            </a:r>
            <a:r>
              <a:rPr lang="en-US" sz="2800" dirty="0">
                <a:latin typeface="Helvetica Neue"/>
                <a:cs typeface="Helvetica Neue"/>
              </a:rPr>
              <a:t>- F</a:t>
            </a:r>
            <a:r>
              <a:rPr lang="en-US" sz="2800" baseline="-25000" dirty="0">
                <a:latin typeface="Helvetica Neue"/>
                <a:cs typeface="Helvetica Neue"/>
              </a:rPr>
              <a:t>2</a:t>
            </a:r>
            <a:r>
              <a:rPr lang="en-US" sz="2800" dirty="0">
                <a:latin typeface="Helvetica Neue"/>
                <a:cs typeface="Helvetica Neue"/>
              </a:rPr>
              <a:t>)</a:t>
            </a:r>
          </a:p>
        </p:txBody>
      </p:sp>
      <p:sp>
        <p:nvSpPr>
          <p:cNvPr id="74" name="Freeform 73"/>
          <p:cNvSpPr/>
          <p:nvPr/>
        </p:nvSpPr>
        <p:spPr>
          <a:xfrm>
            <a:off x="6938861" y="3299432"/>
            <a:ext cx="1201415" cy="1859617"/>
          </a:xfrm>
          <a:custGeom>
            <a:avLst/>
            <a:gdLst>
              <a:gd name="connsiteX0" fmla="*/ 0 w 2131350"/>
              <a:gd name="connsiteY0" fmla="*/ 2423476 h 2423476"/>
              <a:gd name="connsiteX1" fmla="*/ 1751794 w 2131350"/>
              <a:gd name="connsiteY1" fmla="*/ 1503723 h 2423476"/>
              <a:gd name="connsiteX2" fmla="*/ 2131350 w 2131350"/>
              <a:gd name="connsiteY2" fmla="*/ 0 h 242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1350" h="2423476">
                <a:moveTo>
                  <a:pt x="0" y="2423476"/>
                </a:moveTo>
                <a:cubicBezTo>
                  <a:pt x="698284" y="2165556"/>
                  <a:pt x="1396569" y="1907636"/>
                  <a:pt x="1751794" y="1503723"/>
                </a:cubicBezTo>
                <a:cubicBezTo>
                  <a:pt x="2107019" y="1099810"/>
                  <a:pt x="2131350" y="0"/>
                  <a:pt x="2131350" y="0"/>
                </a:cubicBezTo>
              </a:path>
            </a:pathLst>
          </a:custGeom>
          <a:ln w="38100" cmpd="sng">
            <a:solidFill>
              <a:srgbClr val="558ED5"/>
            </a:solidFill>
            <a:prstDash val="sysDash"/>
            <a:headEnd type="none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5"/>
          <p:cNvSpPr/>
          <p:nvPr/>
        </p:nvSpPr>
        <p:spPr>
          <a:xfrm>
            <a:off x="1991188" y="1110694"/>
            <a:ext cx="7152812" cy="1718979"/>
          </a:xfrm>
          <a:custGeom>
            <a:avLst/>
            <a:gdLst>
              <a:gd name="connsiteX0" fmla="*/ 0 w 7152812"/>
              <a:gd name="connsiteY0" fmla="*/ 0 h 1718979"/>
              <a:gd name="connsiteX1" fmla="*/ 7152812 w 7152812"/>
              <a:gd name="connsiteY1" fmla="*/ 0 h 1718979"/>
              <a:gd name="connsiteX2" fmla="*/ 7152812 w 7152812"/>
              <a:gd name="connsiteY2" fmla="*/ 1718979 h 1718979"/>
              <a:gd name="connsiteX3" fmla="*/ 0 w 7152812"/>
              <a:gd name="connsiteY3" fmla="*/ 1718979 h 1718979"/>
              <a:gd name="connsiteX4" fmla="*/ 0 w 7152812"/>
              <a:gd name="connsiteY4" fmla="*/ 0 h 1718979"/>
              <a:gd name="connsiteX0" fmla="*/ 6813 w 7159625"/>
              <a:gd name="connsiteY0" fmla="*/ 0 h 1718979"/>
              <a:gd name="connsiteX1" fmla="*/ 7159625 w 7159625"/>
              <a:gd name="connsiteY1" fmla="*/ 0 h 1718979"/>
              <a:gd name="connsiteX2" fmla="*/ 7159625 w 7159625"/>
              <a:gd name="connsiteY2" fmla="*/ 1718979 h 1718979"/>
              <a:gd name="connsiteX3" fmla="*/ 6813 w 7159625"/>
              <a:gd name="connsiteY3" fmla="*/ 1718979 h 1718979"/>
              <a:gd name="connsiteX4" fmla="*/ 0 w 7159625"/>
              <a:gd name="connsiteY4" fmla="*/ 119483 h 1718979"/>
              <a:gd name="connsiteX5" fmla="*/ 6813 w 7159625"/>
              <a:gd name="connsiteY5" fmla="*/ 0 h 1718979"/>
              <a:gd name="connsiteX0" fmla="*/ 6813 w 7159625"/>
              <a:gd name="connsiteY0" fmla="*/ 0 h 1718979"/>
              <a:gd name="connsiteX1" fmla="*/ 7159625 w 7159625"/>
              <a:gd name="connsiteY1" fmla="*/ 0 h 1718979"/>
              <a:gd name="connsiteX2" fmla="*/ 7159625 w 7159625"/>
              <a:gd name="connsiteY2" fmla="*/ 1718979 h 1718979"/>
              <a:gd name="connsiteX3" fmla="*/ 6813 w 7159625"/>
              <a:gd name="connsiteY3" fmla="*/ 1718979 h 1718979"/>
              <a:gd name="connsiteX4" fmla="*/ 1 w 7159625"/>
              <a:gd name="connsiteY4" fmla="*/ 241192 h 1718979"/>
              <a:gd name="connsiteX5" fmla="*/ 0 w 7159625"/>
              <a:gd name="connsiteY5" fmla="*/ 119483 h 1718979"/>
              <a:gd name="connsiteX6" fmla="*/ 6813 w 7159625"/>
              <a:gd name="connsiteY6" fmla="*/ 0 h 1718979"/>
              <a:gd name="connsiteX0" fmla="*/ 6812 w 7159624"/>
              <a:gd name="connsiteY0" fmla="*/ 0 h 1718979"/>
              <a:gd name="connsiteX1" fmla="*/ 7159624 w 7159624"/>
              <a:gd name="connsiteY1" fmla="*/ 0 h 1718979"/>
              <a:gd name="connsiteX2" fmla="*/ 7159624 w 7159624"/>
              <a:gd name="connsiteY2" fmla="*/ 1718979 h 1718979"/>
              <a:gd name="connsiteX3" fmla="*/ 6812 w 7159624"/>
              <a:gd name="connsiteY3" fmla="*/ 1718979 h 1718979"/>
              <a:gd name="connsiteX4" fmla="*/ 0 w 7159624"/>
              <a:gd name="connsiteY4" fmla="*/ 241192 h 1718979"/>
              <a:gd name="connsiteX5" fmla="*/ 158749 w 7159624"/>
              <a:gd name="connsiteY5" fmla="*/ 45400 h 1718979"/>
              <a:gd name="connsiteX6" fmla="*/ 6812 w 7159624"/>
              <a:gd name="connsiteY6" fmla="*/ 0 h 1718979"/>
              <a:gd name="connsiteX0" fmla="*/ 16 w 7152828"/>
              <a:gd name="connsiteY0" fmla="*/ 0 h 1718979"/>
              <a:gd name="connsiteX1" fmla="*/ 7152828 w 7152828"/>
              <a:gd name="connsiteY1" fmla="*/ 0 h 1718979"/>
              <a:gd name="connsiteX2" fmla="*/ 7152828 w 7152828"/>
              <a:gd name="connsiteY2" fmla="*/ 1718979 h 1718979"/>
              <a:gd name="connsiteX3" fmla="*/ 16 w 7152828"/>
              <a:gd name="connsiteY3" fmla="*/ 1718979 h 1718979"/>
              <a:gd name="connsiteX4" fmla="*/ 247204 w 7152828"/>
              <a:gd name="connsiteY4" fmla="*/ 320567 h 1718979"/>
              <a:gd name="connsiteX5" fmla="*/ 151953 w 7152828"/>
              <a:gd name="connsiteY5" fmla="*/ 45400 h 1718979"/>
              <a:gd name="connsiteX6" fmla="*/ 16 w 7152828"/>
              <a:gd name="connsiteY6" fmla="*/ 0 h 1718979"/>
              <a:gd name="connsiteX0" fmla="*/ 488480 w 7641292"/>
              <a:gd name="connsiteY0" fmla="*/ 0 h 1718979"/>
              <a:gd name="connsiteX1" fmla="*/ 7641292 w 7641292"/>
              <a:gd name="connsiteY1" fmla="*/ 0 h 1718979"/>
              <a:gd name="connsiteX2" fmla="*/ 7641292 w 7641292"/>
              <a:gd name="connsiteY2" fmla="*/ 1718979 h 1718979"/>
              <a:gd name="connsiteX3" fmla="*/ 488480 w 7641292"/>
              <a:gd name="connsiteY3" fmla="*/ 1718979 h 1718979"/>
              <a:gd name="connsiteX4" fmla="*/ 645709 w 7641292"/>
              <a:gd name="connsiteY4" fmla="*/ 897358 h 1718979"/>
              <a:gd name="connsiteX5" fmla="*/ 735668 w 7641292"/>
              <a:gd name="connsiteY5" fmla="*/ 320567 h 1718979"/>
              <a:gd name="connsiteX6" fmla="*/ 640417 w 7641292"/>
              <a:gd name="connsiteY6" fmla="*/ 45400 h 1718979"/>
              <a:gd name="connsiteX7" fmla="*/ 488480 w 7641292"/>
              <a:gd name="connsiteY7" fmla="*/ 0 h 1718979"/>
              <a:gd name="connsiteX0" fmla="*/ 454452 w 7607264"/>
              <a:gd name="connsiteY0" fmla="*/ 0 h 1718979"/>
              <a:gd name="connsiteX1" fmla="*/ 7607264 w 7607264"/>
              <a:gd name="connsiteY1" fmla="*/ 0 h 1718979"/>
              <a:gd name="connsiteX2" fmla="*/ 7607264 w 7607264"/>
              <a:gd name="connsiteY2" fmla="*/ 1718979 h 1718979"/>
              <a:gd name="connsiteX3" fmla="*/ 454452 w 7607264"/>
              <a:gd name="connsiteY3" fmla="*/ 1718979 h 1718979"/>
              <a:gd name="connsiteX4" fmla="*/ 770431 w 7607264"/>
              <a:gd name="connsiteY4" fmla="*/ 913233 h 1718979"/>
              <a:gd name="connsiteX5" fmla="*/ 701640 w 7607264"/>
              <a:gd name="connsiteY5" fmla="*/ 320567 h 1718979"/>
              <a:gd name="connsiteX6" fmla="*/ 606389 w 7607264"/>
              <a:gd name="connsiteY6" fmla="*/ 45400 h 1718979"/>
              <a:gd name="connsiteX7" fmla="*/ 454452 w 7607264"/>
              <a:gd name="connsiteY7" fmla="*/ 0 h 1718979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15979 w 7152812"/>
              <a:gd name="connsiteY4" fmla="*/ 913233 h 1729563"/>
              <a:gd name="connsiteX5" fmla="*/ 247188 w 7152812"/>
              <a:gd name="connsiteY5" fmla="*/ 320567 h 1729563"/>
              <a:gd name="connsiteX6" fmla="*/ 151937 w 7152812"/>
              <a:gd name="connsiteY6" fmla="*/ 45400 h 1729563"/>
              <a:gd name="connsiteX7" fmla="*/ 0 w 7152812"/>
              <a:gd name="connsiteY7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15979 w 7152812"/>
              <a:gd name="connsiteY4" fmla="*/ 913233 h 1729563"/>
              <a:gd name="connsiteX5" fmla="*/ 247188 w 7152812"/>
              <a:gd name="connsiteY5" fmla="*/ 320567 h 1729563"/>
              <a:gd name="connsiteX6" fmla="*/ 151937 w 7152812"/>
              <a:gd name="connsiteY6" fmla="*/ 45400 h 1729563"/>
              <a:gd name="connsiteX7" fmla="*/ 0 w 7152812"/>
              <a:gd name="connsiteY7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37145 w 7152812"/>
              <a:gd name="connsiteY4" fmla="*/ 1315400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448270 w 7152812"/>
              <a:gd name="connsiteY4" fmla="*/ 1458275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448270 w 7152812"/>
              <a:gd name="connsiteY4" fmla="*/ 1458275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448270 w 7152812"/>
              <a:gd name="connsiteY0" fmla="*/ 1458275 h 1821003"/>
              <a:gd name="connsiteX1" fmla="*/ 315979 w 7152812"/>
              <a:gd name="connsiteY1" fmla="*/ 913233 h 1821003"/>
              <a:gd name="connsiteX2" fmla="*/ 247188 w 7152812"/>
              <a:gd name="connsiteY2" fmla="*/ 320567 h 1821003"/>
              <a:gd name="connsiteX3" fmla="*/ 151937 w 7152812"/>
              <a:gd name="connsiteY3" fmla="*/ 45400 h 1821003"/>
              <a:gd name="connsiteX4" fmla="*/ 0 w 7152812"/>
              <a:gd name="connsiteY4" fmla="*/ 0 h 1821003"/>
              <a:gd name="connsiteX5" fmla="*/ 7152812 w 7152812"/>
              <a:gd name="connsiteY5" fmla="*/ 0 h 1821003"/>
              <a:gd name="connsiteX6" fmla="*/ 7152812 w 7152812"/>
              <a:gd name="connsiteY6" fmla="*/ 1718979 h 1821003"/>
              <a:gd name="connsiteX7" fmla="*/ 895773 w 7152812"/>
              <a:gd name="connsiteY7" fmla="*/ 1821003 h 1821003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448270 w 7152812"/>
              <a:gd name="connsiteY8" fmla="*/ 1458275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607020 w 7152812"/>
              <a:gd name="connsiteY8" fmla="*/ 1579983 h 1718979"/>
              <a:gd name="connsiteX9" fmla="*/ 448270 w 7152812"/>
              <a:gd name="connsiteY9" fmla="*/ 1458275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564687 w 7152812"/>
              <a:gd name="connsiteY8" fmla="*/ 1622317 h 1718979"/>
              <a:gd name="connsiteX9" fmla="*/ 448270 w 7152812"/>
              <a:gd name="connsiteY9" fmla="*/ 1458275 h 171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2812" h="1718979">
                <a:moveTo>
                  <a:pt x="448270" y="1458275"/>
                </a:moveTo>
                <a:cubicBezTo>
                  <a:pt x="366878" y="1322220"/>
                  <a:pt x="330972" y="1079038"/>
                  <a:pt x="315979" y="913233"/>
                </a:cubicBezTo>
                <a:cubicBezTo>
                  <a:pt x="300986" y="747428"/>
                  <a:pt x="248070" y="462560"/>
                  <a:pt x="247188" y="320567"/>
                </a:cubicBezTo>
                <a:cubicBezTo>
                  <a:pt x="247188" y="279997"/>
                  <a:pt x="151937" y="85970"/>
                  <a:pt x="151937" y="45400"/>
                </a:cubicBezTo>
                <a:lnTo>
                  <a:pt x="0" y="0"/>
                </a:lnTo>
                <a:lnTo>
                  <a:pt x="7152812" y="0"/>
                </a:lnTo>
                <a:lnTo>
                  <a:pt x="7152812" y="1718979"/>
                </a:lnTo>
                <a:lnTo>
                  <a:pt x="758189" y="1704586"/>
                </a:lnTo>
                <a:lnTo>
                  <a:pt x="564687" y="1622317"/>
                </a:lnTo>
                <a:lnTo>
                  <a:pt x="448270" y="1458275"/>
                </a:lnTo>
                <a:close/>
              </a:path>
            </a:pathLst>
          </a:custGeom>
          <a:solidFill>
            <a:schemeClr val="bg1">
              <a:lumMod val="85000"/>
              <a:alpha val="8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4942632" y="4425784"/>
            <a:ext cx="269963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000000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/>
              <a:t>-</a:t>
            </a:r>
          </a:p>
          <a:p>
            <a:r>
              <a:rPr lang="en-US" dirty="0"/>
              <a:t>--</a:t>
            </a:r>
          </a:p>
          <a:p>
            <a:r>
              <a:rPr lang="en-US" dirty="0"/>
              <a:t>+</a:t>
            </a:r>
          </a:p>
        </p:txBody>
      </p:sp>
      <p:grpSp>
        <p:nvGrpSpPr>
          <p:cNvPr id="83" name="Group 82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88" name="Picture 87" descr="Oxygen-Icons.org-Oxygen-Actions-speaker.ico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89" name="Group 88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91" name="Arc 90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Arc 91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Arc 92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8" name="Group 57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59" name="Straight Connector 58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0" name="TextBox 5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84" name="Picture 83" descr="Podcast-Op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2" name="Group 1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95" name="Left-Right Arrow 94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86" name="Left-Right Arrow 85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100" name="TextBox 99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101" name="Freeform 100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031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/>
          <a:srcRect l="2608" r="22928" b="4289"/>
          <a:stretch/>
        </p:blipFill>
        <p:spPr>
          <a:xfrm>
            <a:off x="-295309" y="-58300"/>
            <a:ext cx="9704054" cy="7070481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46480" y="955421"/>
            <a:ext cx="4806991" cy="68031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7" name="Rectangle 76"/>
          <p:cNvSpPr/>
          <p:nvPr/>
        </p:nvSpPr>
        <p:spPr>
          <a:xfrm>
            <a:off x="-528235" y="5144422"/>
            <a:ext cx="10862396" cy="647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-36738" y="5150855"/>
            <a:ext cx="10014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50 million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voice assistants are sold in US</a:t>
            </a:r>
          </a:p>
        </p:txBody>
      </p:sp>
    </p:spTree>
    <p:extLst>
      <p:ext uri="{BB962C8B-B14F-4D97-AF65-F5344CB8AC3E}">
        <p14:creationId xmlns:p14="http://schemas.microsoft.com/office/powerpoint/2010/main" val="1991706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/>
          <p:cNvGrpSpPr/>
          <p:nvPr/>
        </p:nvGrpSpPr>
        <p:grpSpPr>
          <a:xfrm>
            <a:off x="7001410" y="1371430"/>
            <a:ext cx="2343959" cy="1458243"/>
            <a:chOff x="7071103" y="1078105"/>
            <a:chExt cx="2343959" cy="1764473"/>
          </a:xfrm>
        </p:grpSpPr>
        <p:sp>
          <p:nvSpPr>
            <p:cNvPr id="89" name="Freeform 88"/>
            <p:cNvSpPr/>
            <p:nvPr/>
          </p:nvSpPr>
          <p:spPr>
            <a:xfrm>
              <a:off x="7290234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071103" y="1093948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91" name="Freeform 90"/>
            <p:cNvSpPr/>
            <p:nvPr/>
          </p:nvSpPr>
          <p:spPr>
            <a:xfrm>
              <a:off x="8017352" y="159460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7643389" y="1078105"/>
              <a:ext cx="117937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(F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+F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)</a:t>
              </a:r>
            </a:p>
          </p:txBody>
        </p:sp>
        <p:sp>
          <p:nvSpPr>
            <p:cNvPr id="93" name="Freeform 92"/>
            <p:cNvSpPr/>
            <p:nvPr/>
          </p:nvSpPr>
          <p:spPr>
            <a:xfrm>
              <a:off x="8652997" y="1603060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8662919" y="1087809"/>
              <a:ext cx="752143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2F</a:t>
              </a:r>
              <a:r>
                <a:rPr lang="en-US" sz="2400" baseline="-25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sp>
        <p:nvSpPr>
          <p:cNvPr id="84" name="Rectangle 83"/>
          <p:cNvSpPr/>
          <p:nvPr/>
        </p:nvSpPr>
        <p:spPr>
          <a:xfrm>
            <a:off x="5227450" y="4465065"/>
            <a:ext cx="1869373" cy="132249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5220471" y="5806408"/>
            <a:ext cx="1876352" cy="42216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952053" y="3479886"/>
            <a:ext cx="3260542" cy="646331"/>
            <a:chOff x="3036302" y="3545357"/>
            <a:chExt cx="3260542" cy="646331"/>
          </a:xfrm>
        </p:grpSpPr>
        <p:sp>
          <p:nvSpPr>
            <p:cNvPr id="69" name="Rectangle 68"/>
            <p:cNvSpPr/>
            <p:nvPr/>
          </p:nvSpPr>
          <p:spPr>
            <a:xfrm>
              <a:off x="3036302" y="3545357"/>
              <a:ext cx="3221226" cy="646331"/>
            </a:xfrm>
            <a:prstGeom prst="rect">
              <a:avLst/>
            </a:prstGeom>
            <a:solidFill>
              <a:srgbClr val="E46C0A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3735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064082" y="3545357"/>
              <a:ext cx="323276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800" i="1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 err="1">
                  <a:solidFill>
                    <a:srgbClr val="FFFFFF"/>
                  </a:solidFill>
                  <a:latin typeface="Helvetica Neue"/>
                  <a:cs typeface="Helvetica Neue"/>
                </a:rPr>
                <a:t>out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 =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+ a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r>
                <a:rPr lang="en-US" sz="2800" i="1" dirty="0">
                  <a:solidFill>
                    <a:srgbClr val="FFFFFF"/>
                  </a:solidFill>
                  <a:latin typeface="Helvetica Neue"/>
                  <a:cs typeface="Helvetica Neue"/>
                </a:rPr>
                <a:t>V</a:t>
              </a:r>
              <a:r>
                <a:rPr lang="en-US" sz="2800" i="1" baseline="-25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in</a:t>
              </a:r>
              <a:r>
                <a:rPr lang="en-US" sz="2800" i="1" baseline="30000" dirty="0">
                  <a:solidFill>
                    <a:srgbClr val="FFFFFF"/>
                  </a:solidFill>
                  <a:latin typeface="Helvetica Neue"/>
                  <a:cs typeface="Helvetica Neue"/>
                </a:rPr>
                <a:t>2</a:t>
              </a:r>
              <a:endParaRPr lang="en-US" sz="28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cxnSp>
        <p:nvCxnSpPr>
          <p:cNvPr id="53" name="Straight Arrow Connector 52"/>
          <p:cNvCxnSpPr>
            <a:stCxn id="28" idx="2"/>
          </p:cNvCxnSpPr>
          <p:nvPr/>
        </p:nvCxnSpPr>
        <p:spPr>
          <a:xfrm flipH="1">
            <a:off x="4564701" y="3174673"/>
            <a:ext cx="42436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077212" y="3174673"/>
            <a:ext cx="435501" cy="411823"/>
          </a:xfrm>
          <a:prstGeom prst="straightConnector1">
            <a:avLst/>
          </a:prstGeom>
          <a:ln w="38100" cmpd="sng">
            <a:solidFill>
              <a:schemeClr val="tx1"/>
            </a:solidFill>
            <a:prstDash val="solid"/>
            <a:headEnd type="oval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4756189" y="1381471"/>
            <a:ext cx="572291" cy="1445151"/>
            <a:chOff x="4756189" y="1093947"/>
            <a:chExt cx="572291" cy="1748631"/>
          </a:xfrm>
        </p:grpSpPr>
        <p:sp>
          <p:nvSpPr>
            <p:cNvPr id="63" name="Freeform 62"/>
            <p:cNvSpPr/>
            <p:nvPr/>
          </p:nvSpPr>
          <p:spPr>
            <a:xfrm>
              <a:off x="4769282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56189" y="1093947"/>
              <a:ext cx="57229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53964" y="3323164"/>
            <a:ext cx="3664453" cy="1648300"/>
            <a:chOff x="1453964" y="3480292"/>
            <a:chExt cx="3664453" cy="1648300"/>
          </a:xfrm>
        </p:grpSpPr>
        <p:sp>
          <p:nvSpPr>
            <p:cNvPr id="61" name="Rectangle 60"/>
            <p:cNvSpPr/>
            <p:nvPr/>
          </p:nvSpPr>
          <p:spPr>
            <a:xfrm>
              <a:off x="1453964" y="4482261"/>
              <a:ext cx="36644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Helvetica Neue"/>
                  <a:cs typeface="Helvetica Neue"/>
                </a:rPr>
                <a:t>( </a:t>
              </a:r>
              <a:r>
                <a:rPr lang="en-US" sz="2400" dirty="0">
                  <a:latin typeface="Helvetica Neue"/>
                  <a:cs typeface="Helvetica Neue"/>
                </a:rPr>
                <a:t>sin </a:t>
              </a:r>
              <a:r>
                <a:rPr lang="en-US" sz="28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latin typeface="Helvetica Neue"/>
                  <a:cs typeface="Helvetica Neue"/>
                </a:rPr>
                <a:t> + sin </a:t>
              </a:r>
              <a:r>
                <a:rPr lang="en-US" sz="28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8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 </a:t>
              </a:r>
              <a:r>
                <a:rPr lang="en-US" sz="3600" dirty="0">
                  <a:latin typeface="Helvetica Neue"/>
                  <a:cs typeface="Helvetica Neue"/>
                </a:rPr>
                <a:t>)</a:t>
              </a:r>
              <a:r>
                <a:rPr lang="en-US" sz="3600" baseline="30000" dirty="0">
                  <a:latin typeface="Helvetica Neue"/>
                  <a:cs typeface="Helvetica Neue"/>
                </a:rPr>
                <a:t>2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008287" y="3480292"/>
              <a:ext cx="1027479" cy="936714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>
              <a:stCxn id="6" idx="3"/>
            </p:cNvCxnSpPr>
            <p:nvPr/>
          </p:nvCxnSpPr>
          <p:spPr>
            <a:xfrm flipH="1">
              <a:off x="3511561" y="4279827"/>
              <a:ext cx="647197" cy="34236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prstDash val="solid"/>
              <a:headEnd type="oval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/>
          <p:cNvSpPr/>
          <p:nvPr/>
        </p:nvSpPr>
        <p:spPr>
          <a:xfrm>
            <a:off x="4612355" y="4425783"/>
            <a:ext cx="3373774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Helvetica Neue"/>
                <a:cs typeface="Helvetica Neue"/>
              </a:rPr>
              <a:t>=    </a:t>
            </a:r>
            <a:r>
              <a:rPr lang="en-US" sz="2800" dirty="0" err="1">
                <a:solidFill>
                  <a:schemeClr val="bg1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chemeClr val="bg1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chemeClr val="bg1"/>
                </a:solidFill>
                <a:latin typeface="Helvetica Neue"/>
                <a:cs typeface="Helvetica Neue"/>
              </a:rPr>
              <a:t>1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2F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1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+F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)</a:t>
            </a:r>
          </a:p>
          <a:p>
            <a:r>
              <a:rPr lang="en-US" sz="2800" dirty="0">
                <a:latin typeface="Helvetica Neue"/>
                <a:cs typeface="Helvetica Neue"/>
              </a:rPr>
              <a:t>      </a:t>
            </a:r>
            <a:r>
              <a:rPr lang="en-US" sz="2800" dirty="0" err="1">
                <a:solidFill>
                  <a:srgbClr val="FFFFFF"/>
                </a:solidFill>
                <a:latin typeface="Helvetica Neue"/>
                <a:cs typeface="Helvetica Neue"/>
              </a:rPr>
              <a:t>cos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 (F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1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- F</a:t>
            </a:r>
            <a:r>
              <a:rPr lang="en-US" sz="2800" baseline="-25000" dirty="0">
                <a:solidFill>
                  <a:srgbClr val="FFFFFF"/>
                </a:solidFill>
                <a:latin typeface="Helvetica Neue"/>
                <a:cs typeface="Helvetica Neue"/>
              </a:rPr>
              <a:t>2</a:t>
            </a:r>
            <a:r>
              <a:rPr lang="en-US" sz="2800" dirty="0">
                <a:solidFill>
                  <a:srgbClr val="FFFFFF"/>
                </a:solidFill>
                <a:latin typeface="Helvetica Neue"/>
                <a:cs typeface="Helvetica Neue"/>
              </a:rPr>
              <a:t>)</a:t>
            </a:r>
          </a:p>
        </p:txBody>
      </p:sp>
      <p:sp>
        <p:nvSpPr>
          <p:cNvPr id="74" name="Freeform 73"/>
          <p:cNvSpPr/>
          <p:nvPr/>
        </p:nvSpPr>
        <p:spPr>
          <a:xfrm>
            <a:off x="6938861" y="3299432"/>
            <a:ext cx="1201415" cy="1859617"/>
          </a:xfrm>
          <a:custGeom>
            <a:avLst/>
            <a:gdLst>
              <a:gd name="connsiteX0" fmla="*/ 0 w 2131350"/>
              <a:gd name="connsiteY0" fmla="*/ 2423476 h 2423476"/>
              <a:gd name="connsiteX1" fmla="*/ 1751794 w 2131350"/>
              <a:gd name="connsiteY1" fmla="*/ 1503723 h 2423476"/>
              <a:gd name="connsiteX2" fmla="*/ 2131350 w 2131350"/>
              <a:gd name="connsiteY2" fmla="*/ 0 h 242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1350" h="2423476">
                <a:moveTo>
                  <a:pt x="0" y="2423476"/>
                </a:moveTo>
                <a:cubicBezTo>
                  <a:pt x="698284" y="2165556"/>
                  <a:pt x="1396569" y="1907636"/>
                  <a:pt x="1751794" y="1503723"/>
                </a:cubicBezTo>
                <a:cubicBezTo>
                  <a:pt x="2107019" y="1099810"/>
                  <a:pt x="2131350" y="0"/>
                  <a:pt x="2131350" y="0"/>
                </a:cubicBezTo>
              </a:path>
            </a:pathLst>
          </a:custGeom>
          <a:ln w="38100" cmpd="sng">
            <a:solidFill>
              <a:srgbClr val="558ED5"/>
            </a:solidFill>
            <a:prstDash val="sysDash"/>
            <a:headEnd type="none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5"/>
          <p:cNvSpPr/>
          <p:nvPr/>
        </p:nvSpPr>
        <p:spPr>
          <a:xfrm>
            <a:off x="1991188" y="1112199"/>
            <a:ext cx="7152812" cy="1718979"/>
          </a:xfrm>
          <a:custGeom>
            <a:avLst/>
            <a:gdLst>
              <a:gd name="connsiteX0" fmla="*/ 0 w 7152812"/>
              <a:gd name="connsiteY0" fmla="*/ 0 h 1718979"/>
              <a:gd name="connsiteX1" fmla="*/ 7152812 w 7152812"/>
              <a:gd name="connsiteY1" fmla="*/ 0 h 1718979"/>
              <a:gd name="connsiteX2" fmla="*/ 7152812 w 7152812"/>
              <a:gd name="connsiteY2" fmla="*/ 1718979 h 1718979"/>
              <a:gd name="connsiteX3" fmla="*/ 0 w 7152812"/>
              <a:gd name="connsiteY3" fmla="*/ 1718979 h 1718979"/>
              <a:gd name="connsiteX4" fmla="*/ 0 w 7152812"/>
              <a:gd name="connsiteY4" fmla="*/ 0 h 1718979"/>
              <a:gd name="connsiteX0" fmla="*/ 6813 w 7159625"/>
              <a:gd name="connsiteY0" fmla="*/ 0 h 1718979"/>
              <a:gd name="connsiteX1" fmla="*/ 7159625 w 7159625"/>
              <a:gd name="connsiteY1" fmla="*/ 0 h 1718979"/>
              <a:gd name="connsiteX2" fmla="*/ 7159625 w 7159625"/>
              <a:gd name="connsiteY2" fmla="*/ 1718979 h 1718979"/>
              <a:gd name="connsiteX3" fmla="*/ 6813 w 7159625"/>
              <a:gd name="connsiteY3" fmla="*/ 1718979 h 1718979"/>
              <a:gd name="connsiteX4" fmla="*/ 0 w 7159625"/>
              <a:gd name="connsiteY4" fmla="*/ 119483 h 1718979"/>
              <a:gd name="connsiteX5" fmla="*/ 6813 w 7159625"/>
              <a:gd name="connsiteY5" fmla="*/ 0 h 1718979"/>
              <a:gd name="connsiteX0" fmla="*/ 6813 w 7159625"/>
              <a:gd name="connsiteY0" fmla="*/ 0 h 1718979"/>
              <a:gd name="connsiteX1" fmla="*/ 7159625 w 7159625"/>
              <a:gd name="connsiteY1" fmla="*/ 0 h 1718979"/>
              <a:gd name="connsiteX2" fmla="*/ 7159625 w 7159625"/>
              <a:gd name="connsiteY2" fmla="*/ 1718979 h 1718979"/>
              <a:gd name="connsiteX3" fmla="*/ 6813 w 7159625"/>
              <a:gd name="connsiteY3" fmla="*/ 1718979 h 1718979"/>
              <a:gd name="connsiteX4" fmla="*/ 1 w 7159625"/>
              <a:gd name="connsiteY4" fmla="*/ 241192 h 1718979"/>
              <a:gd name="connsiteX5" fmla="*/ 0 w 7159625"/>
              <a:gd name="connsiteY5" fmla="*/ 119483 h 1718979"/>
              <a:gd name="connsiteX6" fmla="*/ 6813 w 7159625"/>
              <a:gd name="connsiteY6" fmla="*/ 0 h 1718979"/>
              <a:gd name="connsiteX0" fmla="*/ 6812 w 7159624"/>
              <a:gd name="connsiteY0" fmla="*/ 0 h 1718979"/>
              <a:gd name="connsiteX1" fmla="*/ 7159624 w 7159624"/>
              <a:gd name="connsiteY1" fmla="*/ 0 h 1718979"/>
              <a:gd name="connsiteX2" fmla="*/ 7159624 w 7159624"/>
              <a:gd name="connsiteY2" fmla="*/ 1718979 h 1718979"/>
              <a:gd name="connsiteX3" fmla="*/ 6812 w 7159624"/>
              <a:gd name="connsiteY3" fmla="*/ 1718979 h 1718979"/>
              <a:gd name="connsiteX4" fmla="*/ 0 w 7159624"/>
              <a:gd name="connsiteY4" fmla="*/ 241192 h 1718979"/>
              <a:gd name="connsiteX5" fmla="*/ 158749 w 7159624"/>
              <a:gd name="connsiteY5" fmla="*/ 45400 h 1718979"/>
              <a:gd name="connsiteX6" fmla="*/ 6812 w 7159624"/>
              <a:gd name="connsiteY6" fmla="*/ 0 h 1718979"/>
              <a:gd name="connsiteX0" fmla="*/ 16 w 7152828"/>
              <a:gd name="connsiteY0" fmla="*/ 0 h 1718979"/>
              <a:gd name="connsiteX1" fmla="*/ 7152828 w 7152828"/>
              <a:gd name="connsiteY1" fmla="*/ 0 h 1718979"/>
              <a:gd name="connsiteX2" fmla="*/ 7152828 w 7152828"/>
              <a:gd name="connsiteY2" fmla="*/ 1718979 h 1718979"/>
              <a:gd name="connsiteX3" fmla="*/ 16 w 7152828"/>
              <a:gd name="connsiteY3" fmla="*/ 1718979 h 1718979"/>
              <a:gd name="connsiteX4" fmla="*/ 247204 w 7152828"/>
              <a:gd name="connsiteY4" fmla="*/ 320567 h 1718979"/>
              <a:gd name="connsiteX5" fmla="*/ 151953 w 7152828"/>
              <a:gd name="connsiteY5" fmla="*/ 45400 h 1718979"/>
              <a:gd name="connsiteX6" fmla="*/ 16 w 7152828"/>
              <a:gd name="connsiteY6" fmla="*/ 0 h 1718979"/>
              <a:gd name="connsiteX0" fmla="*/ 488480 w 7641292"/>
              <a:gd name="connsiteY0" fmla="*/ 0 h 1718979"/>
              <a:gd name="connsiteX1" fmla="*/ 7641292 w 7641292"/>
              <a:gd name="connsiteY1" fmla="*/ 0 h 1718979"/>
              <a:gd name="connsiteX2" fmla="*/ 7641292 w 7641292"/>
              <a:gd name="connsiteY2" fmla="*/ 1718979 h 1718979"/>
              <a:gd name="connsiteX3" fmla="*/ 488480 w 7641292"/>
              <a:gd name="connsiteY3" fmla="*/ 1718979 h 1718979"/>
              <a:gd name="connsiteX4" fmla="*/ 645709 w 7641292"/>
              <a:gd name="connsiteY4" fmla="*/ 897358 h 1718979"/>
              <a:gd name="connsiteX5" fmla="*/ 735668 w 7641292"/>
              <a:gd name="connsiteY5" fmla="*/ 320567 h 1718979"/>
              <a:gd name="connsiteX6" fmla="*/ 640417 w 7641292"/>
              <a:gd name="connsiteY6" fmla="*/ 45400 h 1718979"/>
              <a:gd name="connsiteX7" fmla="*/ 488480 w 7641292"/>
              <a:gd name="connsiteY7" fmla="*/ 0 h 1718979"/>
              <a:gd name="connsiteX0" fmla="*/ 454452 w 7607264"/>
              <a:gd name="connsiteY0" fmla="*/ 0 h 1718979"/>
              <a:gd name="connsiteX1" fmla="*/ 7607264 w 7607264"/>
              <a:gd name="connsiteY1" fmla="*/ 0 h 1718979"/>
              <a:gd name="connsiteX2" fmla="*/ 7607264 w 7607264"/>
              <a:gd name="connsiteY2" fmla="*/ 1718979 h 1718979"/>
              <a:gd name="connsiteX3" fmla="*/ 454452 w 7607264"/>
              <a:gd name="connsiteY3" fmla="*/ 1718979 h 1718979"/>
              <a:gd name="connsiteX4" fmla="*/ 770431 w 7607264"/>
              <a:gd name="connsiteY4" fmla="*/ 913233 h 1718979"/>
              <a:gd name="connsiteX5" fmla="*/ 701640 w 7607264"/>
              <a:gd name="connsiteY5" fmla="*/ 320567 h 1718979"/>
              <a:gd name="connsiteX6" fmla="*/ 606389 w 7607264"/>
              <a:gd name="connsiteY6" fmla="*/ 45400 h 1718979"/>
              <a:gd name="connsiteX7" fmla="*/ 454452 w 7607264"/>
              <a:gd name="connsiteY7" fmla="*/ 0 h 1718979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15979 w 7152812"/>
              <a:gd name="connsiteY4" fmla="*/ 913233 h 1729563"/>
              <a:gd name="connsiteX5" fmla="*/ 247188 w 7152812"/>
              <a:gd name="connsiteY5" fmla="*/ 320567 h 1729563"/>
              <a:gd name="connsiteX6" fmla="*/ 151937 w 7152812"/>
              <a:gd name="connsiteY6" fmla="*/ 45400 h 1729563"/>
              <a:gd name="connsiteX7" fmla="*/ 0 w 7152812"/>
              <a:gd name="connsiteY7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15979 w 7152812"/>
              <a:gd name="connsiteY4" fmla="*/ 913233 h 1729563"/>
              <a:gd name="connsiteX5" fmla="*/ 247188 w 7152812"/>
              <a:gd name="connsiteY5" fmla="*/ 320567 h 1729563"/>
              <a:gd name="connsiteX6" fmla="*/ 151937 w 7152812"/>
              <a:gd name="connsiteY6" fmla="*/ 45400 h 1729563"/>
              <a:gd name="connsiteX7" fmla="*/ 0 w 7152812"/>
              <a:gd name="connsiteY7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337145 w 7152812"/>
              <a:gd name="connsiteY4" fmla="*/ 1315400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448270 w 7152812"/>
              <a:gd name="connsiteY4" fmla="*/ 1458275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0 w 7152812"/>
              <a:gd name="connsiteY0" fmla="*/ 0 h 1729563"/>
              <a:gd name="connsiteX1" fmla="*/ 7152812 w 7152812"/>
              <a:gd name="connsiteY1" fmla="*/ 0 h 1729563"/>
              <a:gd name="connsiteX2" fmla="*/ 7152812 w 7152812"/>
              <a:gd name="connsiteY2" fmla="*/ 1718979 h 1729563"/>
              <a:gd name="connsiteX3" fmla="*/ 804333 w 7152812"/>
              <a:gd name="connsiteY3" fmla="*/ 1729563 h 1729563"/>
              <a:gd name="connsiteX4" fmla="*/ 448270 w 7152812"/>
              <a:gd name="connsiteY4" fmla="*/ 1458275 h 1729563"/>
              <a:gd name="connsiteX5" fmla="*/ 315979 w 7152812"/>
              <a:gd name="connsiteY5" fmla="*/ 913233 h 1729563"/>
              <a:gd name="connsiteX6" fmla="*/ 247188 w 7152812"/>
              <a:gd name="connsiteY6" fmla="*/ 320567 h 1729563"/>
              <a:gd name="connsiteX7" fmla="*/ 151937 w 7152812"/>
              <a:gd name="connsiteY7" fmla="*/ 45400 h 1729563"/>
              <a:gd name="connsiteX8" fmla="*/ 0 w 7152812"/>
              <a:gd name="connsiteY8" fmla="*/ 0 h 1729563"/>
              <a:gd name="connsiteX0" fmla="*/ 448270 w 7152812"/>
              <a:gd name="connsiteY0" fmla="*/ 1458275 h 1821003"/>
              <a:gd name="connsiteX1" fmla="*/ 315979 w 7152812"/>
              <a:gd name="connsiteY1" fmla="*/ 913233 h 1821003"/>
              <a:gd name="connsiteX2" fmla="*/ 247188 w 7152812"/>
              <a:gd name="connsiteY2" fmla="*/ 320567 h 1821003"/>
              <a:gd name="connsiteX3" fmla="*/ 151937 w 7152812"/>
              <a:gd name="connsiteY3" fmla="*/ 45400 h 1821003"/>
              <a:gd name="connsiteX4" fmla="*/ 0 w 7152812"/>
              <a:gd name="connsiteY4" fmla="*/ 0 h 1821003"/>
              <a:gd name="connsiteX5" fmla="*/ 7152812 w 7152812"/>
              <a:gd name="connsiteY5" fmla="*/ 0 h 1821003"/>
              <a:gd name="connsiteX6" fmla="*/ 7152812 w 7152812"/>
              <a:gd name="connsiteY6" fmla="*/ 1718979 h 1821003"/>
              <a:gd name="connsiteX7" fmla="*/ 895773 w 7152812"/>
              <a:gd name="connsiteY7" fmla="*/ 1821003 h 1821003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448270 w 7152812"/>
              <a:gd name="connsiteY8" fmla="*/ 1458275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607020 w 7152812"/>
              <a:gd name="connsiteY8" fmla="*/ 1579983 h 1718979"/>
              <a:gd name="connsiteX9" fmla="*/ 448270 w 7152812"/>
              <a:gd name="connsiteY9" fmla="*/ 1458275 h 1718979"/>
              <a:gd name="connsiteX0" fmla="*/ 448270 w 7152812"/>
              <a:gd name="connsiteY0" fmla="*/ 1458275 h 1718979"/>
              <a:gd name="connsiteX1" fmla="*/ 315979 w 7152812"/>
              <a:gd name="connsiteY1" fmla="*/ 913233 h 1718979"/>
              <a:gd name="connsiteX2" fmla="*/ 247188 w 7152812"/>
              <a:gd name="connsiteY2" fmla="*/ 320567 h 1718979"/>
              <a:gd name="connsiteX3" fmla="*/ 151937 w 7152812"/>
              <a:gd name="connsiteY3" fmla="*/ 45400 h 1718979"/>
              <a:gd name="connsiteX4" fmla="*/ 0 w 7152812"/>
              <a:gd name="connsiteY4" fmla="*/ 0 h 1718979"/>
              <a:gd name="connsiteX5" fmla="*/ 7152812 w 7152812"/>
              <a:gd name="connsiteY5" fmla="*/ 0 h 1718979"/>
              <a:gd name="connsiteX6" fmla="*/ 7152812 w 7152812"/>
              <a:gd name="connsiteY6" fmla="*/ 1718979 h 1718979"/>
              <a:gd name="connsiteX7" fmla="*/ 758189 w 7152812"/>
              <a:gd name="connsiteY7" fmla="*/ 1704586 h 1718979"/>
              <a:gd name="connsiteX8" fmla="*/ 564687 w 7152812"/>
              <a:gd name="connsiteY8" fmla="*/ 1622317 h 1718979"/>
              <a:gd name="connsiteX9" fmla="*/ 448270 w 7152812"/>
              <a:gd name="connsiteY9" fmla="*/ 1458275 h 171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2812" h="1718979">
                <a:moveTo>
                  <a:pt x="448270" y="1458275"/>
                </a:moveTo>
                <a:cubicBezTo>
                  <a:pt x="366878" y="1322220"/>
                  <a:pt x="330972" y="1079038"/>
                  <a:pt x="315979" y="913233"/>
                </a:cubicBezTo>
                <a:cubicBezTo>
                  <a:pt x="300986" y="747428"/>
                  <a:pt x="248070" y="462560"/>
                  <a:pt x="247188" y="320567"/>
                </a:cubicBezTo>
                <a:cubicBezTo>
                  <a:pt x="247188" y="279997"/>
                  <a:pt x="151937" y="85970"/>
                  <a:pt x="151937" y="45400"/>
                </a:cubicBezTo>
                <a:lnTo>
                  <a:pt x="0" y="0"/>
                </a:lnTo>
                <a:lnTo>
                  <a:pt x="7152812" y="0"/>
                </a:lnTo>
                <a:lnTo>
                  <a:pt x="7152812" y="1718979"/>
                </a:lnTo>
                <a:lnTo>
                  <a:pt x="758189" y="1704586"/>
                </a:lnTo>
                <a:lnTo>
                  <a:pt x="564687" y="1622317"/>
                </a:lnTo>
                <a:lnTo>
                  <a:pt x="448270" y="1458275"/>
                </a:lnTo>
                <a:close/>
              </a:path>
            </a:pathLst>
          </a:custGeom>
          <a:solidFill>
            <a:schemeClr val="bg1">
              <a:lumMod val="85000"/>
              <a:alpha val="8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 2"/>
          <p:cNvSpPr/>
          <p:nvPr/>
        </p:nvSpPr>
        <p:spPr>
          <a:xfrm>
            <a:off x="1270044" y="3174672"/>
            <a:ext cx="3980349" cy="3005711"/>
          </a:xfrm>
          <a:custGeom>
            <a:avLst/>
            <a:gdLst>
              <a:gd name="connsiteX0" fmla="*/ 5106368 w 5106368"/>
              <a:gd name="connsiteY0" fmla="*/ 3221132 h 3221132"/>
              <a:gd name="connsiteX1" fmla="*/ 1021273 w 5106368"/>
              <a:gd name="connsiteY1" fmla="*/ 2540242 h 3221132"/>
              <a:gd name="connsiteX2" fmla="*/ 0 w 5106368"/>
              <a:gd name="connsiteY2" fmla="*/ 0 h 322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06368" h="3221132">
                <a:moveTo>
                  <a:pt x="5106368" y="3221132"/>
                </a:moveTo>
                <a:cubicBezTo>
                  <a:pt x="3489351" y="3149114"/>
                  <a:pt x="1872334" y="3077097"/>
                  <a:pt x="1021273" y="2540242"/>
                </a:cubicBezTo>
                <a:cubicBezTo>
                  <a:pt x="170212" y="2003387"/>
                  <a:pt x="0" y="0"/>
                  <a:pt x="0" y="0"/>
                </a:cubicBezTo>
              </a:path>
            </a:pathLst>
          </a:custGeom>
          <a:ln w="38100" cmpd="sng">
            <a:solidFill>
              <a:schemeClr val="accent2">
                <a:lumMod val="75000"/>
              </a:schemeClr>
            </a:solidFill>
            <a:prstDash val="sysDash"/>
            <a:headEnd type="none"/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/>
          <p:cNvGrpSpPr/>
          <p:nvPr/>
        </p:nvGrpSpPr>
        <p:grpSpPr>
          <a:xfrm>
            <a:off x="856222" y="1312003"/>
            <a:ext cx="1115764" cy="1517670"/>
            <a:chOff x="949955" y="981461"/>
            <a:chExt cx="1115764" cy="1836380"/>
          </a:xfrm>
        </p:grpSpPr>
        <p:sp>
          <p:nvSpPr>
            <p:cNvPr id="86" name="Freeform 85"/>
            <p:cNvSpPr/>
            <p:nvPr/>
          </p:nvSpPr>
          <p:spPr>
            <a:xfrm>
              <a:off x="1171218" y="1584461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949955" y="981461"/>
              <a:ext cx="1115764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(F</a:t>
              </a:r>
              <a:r>
                <a:rPr lang="en-US" sz="2400" baseline="-25000" dirty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r>
                <a:rPr lang="en-US" sz="2400" dirty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-F</a:t>
              </a:r>
              <a:r>
                <a:rPr lang="en-US" sz="2400" baseline="-25000" dirty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solidFill>
                    <a:schemeClr val="accent2">
                      <a:lumMod val="75000"/>
                    </a:schemeClr>
                  </a:solidFill>
                  <a:latin typeface="Helvetica Neue"/>
                  <a:cs typeface="Helvetica Neue"/>
                </a:rPr>
                <a:t>)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4942632" y="4425784"/>
            <a:ext cx="269963" cy="181588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000000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/>
              <a:t>-</a:t>
            </a:r>
          </a:p>
          <a:p>
            <a:r>
              <a:rPr lang="en-US" dirty="0"/>
              <a:t>--</a:t>
            </a:r>
          </a:p>
          <a:p>
            <a:r>
              <a:rPr lang="en-US" dirty="0"/>
              <a:t>+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78" name="Straight Connector 77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99" name="TextBox 9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100" name="Picture 99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76" name="Group 75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101" name="Group 100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104" name="Left-Right Arrow 103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102" name="Left-Right Arrow 101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107" name="TextBox 106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108" name="Freeform 107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110" name="Picture 109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111" name="Group 110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112" name="Arc 111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Arc 112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Arc 113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937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4756189" y="1381471"/>
            <a:ext cx="572291" cy="1445151"/>
            <a:chOff x="4756189" y="1093947"/>
            <a:chExt cx="572291" cy="1748631"/>
          </a:xfrm>
        </p:grpSpPr>
        <p:sp>
          <p:nvSpPr>
            <p:cNvPr id="63" name="Freeform 62"/>
            <p:cNvSpPr/>
            <p:nvPr/>
          </p:nvSpPr>
          <p:spPr>
            <a:xfrm>
              <a:off x="4769282" y="1609198"/>
              <a:ext cx="382351" cy="1233380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56189" y="1093947"/>
              <a:ext cx="572291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chemeClr val="accent3">
                      <a:lumMod val="75000"/>
                    </a:schemeClr>
                  </a:solidFill>
                  <a:latin typeface="Helvetica Neue"/>
                  <a:cs typeface="Helvetica Neue"/>
                </a:rPr>
                <a:t>1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6" name="Freeform 85"/>
          <p:cNvSpPr/>
          <p:nvPr/>
        </p:nvSpPr>
        <p:spPr>
          <a:xfrm>
            <a:off x="1077485" y="1810350"/>
            <a:ext cx="382351" cy="1019323"/>
          </a:xfrm>
          <a:custGeom>
            <a:avLst/>
            <a:gdLst>
              <a:gd name="connsiteX0" fmla="*/ 0 w 382351"/>
              <a:gd name="connsiteY0" fmla="*/ 2048398 h 2048398"/>
              <a:gd name="connsiteX1" fmla="*/ 163865 w 382351"/>
              <a:gd name="connsiteY1" fmla="*/ 1461252 h 2048398"/>
              <a:gd name="connsiteX2" fmla="*/ 204831 w 382351"/>
              <a:gd name="connsiteY2" fmla="*/ 215 h 2048398"/>
              <a:gd name="connsiteX3" fmla="*/ 218486 w 382351"/>
              <a:gd name="connsiteY3" fmla="*/ 1570489 h 2048398"/>
              <a:gd name="connsiteX4" fmla="*/ 382351 w 382351"/>
              <a:gd name="connsiteY4" fmla="*/ 2034743 h 204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351" h="2048398">
                <a:moveTo>
                  <a:pt x="0" y="2048398"/>
                </a:moveTo>
                <a:cubicBezTo>
                  <a:pt x="64863" y="1925507"/>
                  <a:pt x="129727" y="1802616"/>
                  <a:pt x="163865" y="1461252"/>
                </a:cubicBezTo>
                <a:cubicBezTo>
                  <a:pt x="198003" y="1119888"/>
                  <a:pt x="195728" y="-17991"/>
                  <a:pt x="204831" y="215"/>
                </a:cubicBezTo>
                <a:cubicBezTo>
                  <a:pt x="213934" y="18421"/>
                  <a:pt x="188899" y="1231401"/>
                  <a:pt x="218486" y="1570489"/>
                </a:cubicBezTo>
                <a:cubicBezTo>
                  <a:pt x="248073" y="1909577"/>
                  <a:pt x="382351" y="2034743"/>
                  <a:pt x="382351" y="203474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43" name="Rectangle 42"/>
          <p:cNvSpPr/>
          <p:nvPr/>
        </p:nvSpPr>
        <p:spPr>
          <a:xfrm>
            <a:off x="856222" y="1312003"/>
            <a:ext cx="1115764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rPr>
              <a:t>(F</a:t>
            </a:r>
            <a:r>
              <a:rPr lang="en-US" sz="2400" baseline="-25000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rPr>
              <a:t>1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rPr>
              <a:t>-F</a:t>
            </a:r>
            <a:r>
              <a:rPr lang="en-US" sz="2400" baseline="-25000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rPr>
              <a:t>2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Helvetica Neue"/>
                <a:cs typeface="Helvetica Neue"/>
              </a:rPr>
              <a:t>)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50" name="Straight Connector 49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1" name="TextBox 5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52" name="Picture 51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54" name="Group 53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57" name="Left-Right Arrow 56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55" name="Left-Right Arrow 54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61" name="TextBox 60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68" name="Freeform 67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 2"/>
          <p:cNvSpPr/>
          <p:nvPr/>
        </p:nvSpPr>
        <p:spPr>
          <a:xfrm>
            <a:off x="1850065" y="999185"/>
            <a:ext cx="3083442" cy="457475"/>
          </a:xfrm>
          <a:custGeom>
            <a:avLst/>
            <a:gdLst>
              <a:gd name="connsiteX0" fmla="*/ 3083442 w 3083442"/>
              <a:gd name="connsiteY0" fmla="*/ 404313 h 457475"/>
              <a:gd name="connsiteX1" fmla="*/ 1552354 w 3083442"/>
              <a:gd name="connsiteY1" fmla="*/ 275 h 457475"/>
              <a:gd name="connsiteX2" fmla="*/ 0 w 3083442"/>
              <a:gd name="connsiteY2" fmla="*/ 457475 h 45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83442" h="457475">
                <a:moveTo>
                  <a:pt x="3083442" y="404313"/>
                </a:moveTo>
                <a:cubicBezTo>
                  <a:pt x="2574851" y="197864"/>
                  <a:pt x="2066261" y="-8585"/>
                  <a:pt x="1552354" y="275"/>
                </a:cubicBezTo>
                <a:cubicBezTo>
                  <a:pt x="1038447" y="9135"/>
                  <a:pt x="0" y="457475"/>
                  <a:pt x="0" y="457475"/>
                </a:cubicBezTo>
              </a:path>
            </a:pathLst>
          </a:cu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9" name="Group 68"/>
          <p:cNvGrpSpPr/>
          <p:nvPr/>
        </p:nvGrpSpPr>
        <p:grpSpPr>
          <a:xfrm rot="19958327">
            <a:off x="5423386" y="-8960"/>
            <a:ext cx="838511" cy="784345"/>
            <a:chOff x="4230899" y="4230284"/>
            <a:chExt cx="1690039" cy="1637792"/>
          </a:xfrm>
        </p:grpSpPr>
        <p:pic>
          <p:nvPicPr>
            <p:cNvPr id="70" name="Picture 69" descr="Oxygen-Icons.org-Oxygen-Actions-speaker.ico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572214" flipH="1">
              <a:off x="4511433" y="4445900"/>
              <a:ext cx="1284459" cy="1284459"/>
            </a:xfrm>
            <a:prstGeom prst="rect">
              <a:avLst/>
            </a:prstGeom>
          </p:spPr>
        </p:pic>
        <p:grpSp>
          <p:nvGrpSpPr>
            <p:cNvPr id="71" name="Group 70"/>
            <p:cNvGrpSpPr/>
            <p:nvPr/>
          </p:nvGrpSpPr>
          <p:grpSpPr>
            <a:xfrm rot="14235582">
              <a:off x="4257023" y="4204160"/>
              <a:ext cx="1637792" cy="1690039"/>
              <a:chOff x="3803610" y="5654656"/>
              <a:chExt cx="1637792" cy="1690039"/>
            </a:xfrm>
          </p:grpSpPr>
          <p:sp>
            <p:nvSpPr>
              <p:cNvPr id="72" name="Arc 71"/>
              <p:cNvSpPr/>
              <p:nvPr/>
            </p:nvSpPr>
            <p:spPr>
              <a:xfrm rot="20846206">
                <a:off x="3803610" y="5930376"/>
                <a:ext cx="1433562" cy="1414319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Arc 72"/>
              <p:cNvSpPr/>
              <p:nvPr/>
            </p:nvSpPr>
            <p:spPr>
              <a:xfrm rot="20846206">
                <a:off x="3905723" y="5792513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/>
              <p:cNvSpPr/>
              <p:nvPr/>
            </p:nvSpPr>
            <p:spPr>
              <a:xfrm rot="20846206">
                <a:off x="4007840" y="5654656"/>
                <a:ext cx="1433562" cy="1414318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93359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63" name="Freeform 62"/>
          <p:cNvSpPr/>
          <p:nvPr/>
        </p:nvSpPr>
        <p:spPr>
          <a:xfrm>
            <a:off x="4291981" y="1364366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43" name="Straight Connector 42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4" name="TextBox 43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45" name="Picture 44" descr="Podcast-Op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38" name="Group 37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41" name="Left-Right Arrow 40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39" name="Left-Right Arrow 38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49" name="TextBox 48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50" name="Freeform 49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6A4B1AC-04FD-C74F-AAFF-6330FC67C135}"/>
              </a:ext>
            </a:extLst>
          </p:cNvPr>
          <p:cNvSpPr txBox="1"/>
          <p:nvPr/>
        </p:nvSpPr>
        <p:spPr>
          <a:xfrm>
            <a:off x="1906376" y="4427534"/>
            <a:ext cx="508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rPr>
              <a:t>V(t) = “Alexa, open the garage door!”</a:t>
            </a:r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FF27FC7D-78CB-0248-87F8-F23AF22C4DEC}"/>
              </a:ext>
            </a:extLst>
          </p:cNvPr>
          <p:cNvSpPr/>
          <p:nvPr/>
        </p:nvSpPr>
        <p:spPr>
          <a:xfrm rot="2510038">
            <a:off x="3956666" y="2346278"/>
            <a:ext cx="379744" cy="2152966"/>
          </a:xfrm>
          <a:custGeom>
            <a:avLst/>
            <a:gdLst>
              <a:gd name="connsiteX0" fmla="*/ 819324 w 819324"/>
              <a:gd name="connsiteY0" fmla="*/ 505218 h 505218"/>
              <a:gd name="connsiteX1" fmla="*/ 314074 w 819324"/>
              <a:gd name="connsiteY1" fmla="*/ 314054 h 505218"/>
              <a:gd name="connsiteX2" fmla="*/ 587182 w 819324"/>
              <a:gd name="connsiteY2" fmla="*/ 204818 h 505218"/>
              <a:gd name="connsiteX3" fmla="*/ 0 w 819324"/>
              <a:gd name="connsiteY3" fmla="*/ 0 h 505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9324" h="505218">
                <a:moveTo>
                  <a:pt x="819324" y="505218"/>
                </a:moveTo>
                <a:cubicBezTo>
                  <a:pt x="586044" y="434669"/>
                  <a:pt x="352764" y="364120"/>
                  <a:pt x="314074" y="314054"/>
                </a:cubicBezTo>
                <a:cubicBezTo>
                  <a:pt x="275384" y="263988"/>
                  <a:pt x="639528" y="257160"/>
                  <a:pt x="587182" y="204818"/>
                </a:cubicBezTo>
                <a:cubicBezTo>
                  <a:pt x="534836" y="152476"/>
                  <a:pt x="0" y="0"/>
                  <a:pt x="0" y="0"/>
                </a:cubicBezTo>
              </a:path>
            </a:pathLst>
          </a:custGeom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robber-with-eyes-mask-icon-8.jpg">
            <a:extLst>
              <a:ext uri="{FF2B5EF4-FFF2-40B4-BE49-F238E27FC236}">
                <a16:creationId xmlns:a16="http://schemas.microsoft.com/office/drawing/2014/main" id="{FF13C4FB-CD50-C241-822D-0CBA8FA84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29840" y="4314649"/>
            <a:ext cx="1681250" cy="168125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B4C4AA9-2F9A-394E-BB6F-F174E2E9C0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168374" y="4672397"/>
            <a:ext cx="638773" cy="1174216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228BB1F0-ECB0-044C-BA64-FD426A00A0A3}"/>
              </a:ext>
            </a:extLst>
          </p:cNvPr>
          <p:cNvGrpSpPr/>
          <p:nvPr/>
        </p:nvGrpSpPr>
        <p:grpSpPr>
          <a:xfrm>
            <a:off x="2080654" y="4712933"/>
            <a:ext cx="4968093" cy="1047878"/>
            <a:chOff x="2033405" y="3812826"/>
            <a:chExt cx="4968093" cy="1047878"/>
          </a:xfrm>
        </p:grpSpPr>
        <p:sp>
          <p:nvSpPr>
            <p:cNvPr id="56" name="Arc 55">
              <a:extLst>
                <a:ext uri="{FF2B5EF4-FFF2-40B4-BE49-F238E27FC236}">
                  <a16:creationId xmlns:a16="http://schemas.microsoft.com/office/drawing/2014/main" id="{04E791B7-6BE8-6244-9333-DCB5F03F20BB}"/>
                </a:ext>
              </a:extLst>
            </p:cNvPr>
            <p:cNvSpPr/>
            <p:nvPr/>
          </p:nvSpPr>
          <p:spPr>
            <a:xfrm rot="19146134" flipH="1">
              <a:off x="5957558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Arc 56">
              <a:extLst>
                <a:ext uri="{FF2B5EF4-FFF2-40B4-BE49-F238E27FC236}">
                  <a16:creationId xmlns:a16="http://schemas.microsoft.com/office/drawing/2014/main" id="{787AEAB9-D5AA-184C-8032-A077A79E88B8}"/>
                </a:ext>
              </a:extLst>
            </p:cNvPr>
            <p:cNvSpPr/>
            <p:nvPr/>
          </p:nvSpPr>
          <p:spPr>
            <a:xfrm rot="19146134" flipH="1">
              <a:off x="5830785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8A01B74C-ED60-5849-A221-1B6DC555E24D}"/>
                </a:ext>
              </a:extLst>
            </p:cNvPr>
            <p:cNvSpPr/>
            <p:nvPr/>
          </p:nvSpPr>
          <p:spPr>
            <a:xfrm rot="19146134" flipH="1">
              <a:off x="5704010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AC0CC850-BFA1-B045-B3A3-BC520559D673}"/>
                </a:ext>
              </a:extLst>
            </p:cNvPr>
            <p:cNvSpPr/>
            <p:nvPr/>
          </p:nvSpPr>
          <p:spPr>
            <a:xfrm rot="19146134" flipH="1">
              <a:off x="5577237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9D041FF2-A4B5-F945-9B6B-A7CF711D0819}"/>
                </a:ext>
              </a:extLst>
            </p:cNvPr>
            <p:cNvSpPr/>
            <p:nvPr/>
          </p:nvSpPr>
          <p:spPr>
            <a:xfrm rot="19146134" flipH="1">
              <a:off x="5450463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2C5D7385-CEF8-D845-B1E1-FF0E2E0A2CAA}"/>
                </a:ext>
              </a:extLst>
            </p:cNvPr>
            <p:cNvSpPr/>
            <p:nvPr/>
          </p:nvSpPr>
          <p:spPr>
            <a:xfrm rot="19146134" flipH="1">
              <a:off x="5198314" y="3812826"/>
              <a:ext cx="1043939" cy="1047877"/>
            </a:xfrm>
            <a:prstGeom prst="arc">
              <a:avLst>
                <a:gd name="adj1" fmla="val 16988502"/>
                <a:gd name="adj2" fmla="val 20879369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Arc 61">
              <a:extLst>
                <a:ext uri="{FF2B5EF4-FFF2-40B4-BE49-F238E27FC236}">
                  <a16:creationId xmlns:a16="http://schemas.microsoft.com/office/drawing/2014/main" id="{63F569B1-8937-A145-A757-1AAFBF689C6F}"/>
                </a:ext>
              </a:extLst>
            </p:cNvPr>
            <p:cNvSpPr/>
            <p:nvPr/>
          </p:nvSpPr>
          <p:spPr>
            <a:xfrm rot="19146134" flipH="1">
              <a:off x="507071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Arc 63">
              <a:extLst>
                <a:ext uri="{FF2B5EF4-FFF2-40B4-BE49-F238E27FC236}">
                  <a16:creationId xmlns:a16="http://schemas.microsoft.com/office/drawing/2014/main" id="{BE2F4C8E-EDBC-2E47-A49C-253BD6E6320C}"/>
                </a:ext>
              </a:extLst>
            </p:cNvPr>
            <p:cNvSpPr/>
            <p:nvPr/>
          </p:nvSpPr>
          <p:spPr>
            <a:xfrm rot="19146134" flipH="1">
              <a:off x="494393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Arc 67">
              <a:extLst>
                <a:ext uri="{FF2B5EF4-FFF2-40B4-BE49-F238E27FC236}">
                  <a16:creationId xmlns:a16="http://schemas.microsoft.com/office/drawing/2014/main" id="{B63E0BBD-FD77-354B-BF1E-751DA60EE282}"/>
                </a:ext>
              </a:extLst>
            </p:cNvPr>
            <p:cNvSpPr/>
            <p:nvPr/>
          </p:nvSpPr>
          <p:spPr>
            <a:xfrm rot="19146134" flipH="1">
              <a:off x="481716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c 68">
              <a:extLst>
                <a:ext uri="{FF2B5EF4-FFF2-40B4-BE49-F238E27FC236}">
                  <a16:creationId xmlns:a16="http://schemas.microsoft.com/office/drawing/2014/main" id="{1E2BCCCE-DEFD-7A4E-B63F-C190FC4922FB}"/>
                </a:ext>
              </a:extLst>
            </p:cNvPr>
            <p:cNvSpPr/>
            <p:nvPr/>
          </p:nvSpPr>
          <p:spPr>
            <a:xfrm rot="19146134" flipH="1">
              <a:off x="4690389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Arc 70">
              <a:extLst>
                <a:ext uri="{FF2B5EF4-FFF2-40B4-BE49-F238E27FC236}">
                  <a16:creationId xmlns:a16="http://schemas.microsoft.com/office/drawing/2014/main" id="{0448C668-A118-C04F-979B-2528E1B8D73C}"/>
                </a:ext>
              </a:extLst>
            </p:cNvPr>
            <p:cNvSpPr/>
            <p:nvPr/>
          </p:nvSpPr>
          <p:spPr>
            <a:xfrm rot="19146134" flipH="1">
              <a:off x="456361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Arc 71">
              <a:extLst>
                <a:ext uri="{FF2B5EF4-FFF2-40B4-BE49-F238E27FC236}">
                  <a16:creationId xmlns:a16="http://schemas.microsoft.com/office/drawing/2014/main" id="{06138FF0-53CC-9642-93DB-C16110B7B9AA}"/>
                </a:ext>
              </a:extLst>
            </p:cNvPr>
            <p:cNvSpPr/>
            <p:nvPr/>
          </p:nvSpPr>
          <p:spPr>
            <a:xfrm rot="19146134" flipH="1">
              <a:off x="4436842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EBCD3977-3173-1A42-8721-5291E88ADFAD}"/>
                </a:ext>
              </a:extLst>
            </p:cNvPr>
            <p:cNvSpPr/>
            <p:nvPr/>
          </p:nvSpPr>
          <p:spPr>
            <a:xfrm rot="19146134" flipH="1">
              <a:off x="431006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BD774BC8-7CCA-1449-A93F-9E01C15B6F69}"/>
                </a:ext>
              </a:extLst>
            </p:cNvPr>
            <p:cNvSpPr/>
            <p:nvPr/>
          </p:nvSpPr>
          <p:spPr>
            <a:xfrm rot="19146134" flipH="1">
              <a:off x="418329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Arc 74">
              <a:extLst>
                <a:ext uri="{FF2B5EF4-FFF2-40B4-BE49-F238E27FC236}">
                  <a16:creationId xmlns:a16="http://schemas.microsoft.com/office/drawing/2014/main" id="{6A97D3FE-BA7E-F54D-AFF8-A05740B13608}"/>
                </a:ext>
              </a:extLst>
            </p:cNvPr>
            <p:cNvSpPr/>
            <p:nvPr/>
          </p:nvSpPr>
          <p:spPr>
            <a:xfrm rot="19146134" flipH="1">
              <a:off x="405652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Arc 75">
              <a:extLst>
                <a:ext uri="{FF2B5EF4-FFF2-40B4-BE49-F238E27FC236}">
                  <a16:creationId xmlns:a16="http://schemas.microsoft.com/office/drawing/2014/main" id="{FAEAB97E-3F3D-CA44-96D0-80605304F5DF}"/>
                </a:ext>
              </a:extLst>
            </p:cNvPr>
            <p:cNvSpPr/>
            <p:nvPr/>
          </p:nvSpPr>
          <p:spPr>
            <a:xfrm rot="19146134" flipH="1">
              <a:off x="392974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71741BE9-7B58-7545-B207-C620943B52DB}"/>
                </a:ext>
              </a:extLst>
            </p:cNvPr>
            <p:cNvSpPr/>
            <p:nvPr/>
          </p:nvSpPr>
          <p:spPr>
            <a:xfrm rot="19146134" flipH="1">
              <a:off x="380297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Arc 77">
              <a:extLst>
                <a:ext uri="{FF2B5EF4-FFF2-40B4-BE49-F238E27FC236}">
                  <a16:creationId xmlns:a16="http://schemas.microsoft.com/office/drawing/2014/main" id="{D43CEDEE-CE0F-984F-90C5-D89E9E83C294}"/>
                </a:ext>
              </a:extLst>
            </p:cNvPr>
            <p:cNvSpPr/>
            <p:nvPr/>
          </p:nvSpPr>
          <p:spPr>
            <a:xfrm rot="19146134" flipH="1">
              <a:off x="3676199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Arc 78">
              <a:extLst>
                <a:ext uri="{FF2B5EF4-FFF2-40B4-BE49-F238E27FC236}">
                  <a16:creationId xmlns:a16="http://schemas.microsoft.com/office/drawing/2014/main" id="{44600554-E2AE-E94E-8D24-D46B167444DE}"/>
                </a:ext>
              </a:extLst>
            </p:cNvPr>
            <p:cNvSpPr/>
            <p:nvPr/>
          </p:nvSpPr>
          <p:spPr>
            <a:xfrm rot="19146134" flipH="1">
              <a:off x="354942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D2484A55-BFA1-844F-87F6-CF8911AFE8B4}"/>
                </a:ext>
              </a:extLst>
            </p:cNvPr>
            <p:cNvSpPr/>
            <p:nvPr/>
          </p:nvSpPr>
          <p:spPr>
            <a:xfrm rot="19146134" flipH="1">
              <a:off x="3422651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3966DD5E-99B5-5D41-B6C1-EF197B5303D5}"/>
                </a:ext>
              </a:extLst>
            </p:cNvPr>
            <p:cNvSpPr/>
            <p:nvPr/>
          </p:nvSpPr>
          <p:spPr>
            <a:xfrm rot="19146134" flipH="1">
              <a:off x="329587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187C1A93-E092-6244-B16F-D882D3FA0841}"/>
                </a:ext>
              </a:extLst>
            </p:cNvPr>
            <p:cNvSpPr/>
            <p:nvPr/>
          </p:nvSpPr>
          <p:spPr>
            <a:xfrm rot="19146134" flipH="1">
              <a:off x="316910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Arc 82">
              <a:extLst>
                <a:ext uri="{FF2B5EF4-FFF2-40B4-BE49-F238E27FC236}">
                  <a16:creationId xmlns:a16="http://schemas.microsoft.com/office/drawing/2014/main" id="{CFA83802-52E5-0742-A787-6990B3FF4574}"/>
                </a:ext>
              </a:extLst>
            </p:cNvPr>
            <p:cNvSpPr/>
            <p:nvPr/>
          </p:nvSpPr>
          <p:spPr>
            <a:xfrm rot="19146134" flipH="1">
              <a:off x="304233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5046AA0B-830A-C74F-8D75-4979C32D4358}"/>
                </a:ext>
              </a:extLst>
            </p:cNvPr>
            <p:cNvSpPr/>
            <p:nvPr/>
          </p:nvSpPr>
          <p:spPr>
            <a:xfrm rot="19146134" flipH="1">
              <a:off x="2915556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Arc 84">
              <a:extLst>
                <a:ext uri="{FF2B5EF4-FFF2-40B4-BE49-F238E27FC236}">
                  <a16:creationId xmlns:a16="http://schemas.microsoft.com/office/drawing/2014/main" id="{8F9B97CB-FA17-0E41-B223-3C171E2FE093}"/>
                </a:ext>
              </a:extLst>
            </p:cNvPr>
            <p:cNvSpPr/>
            <p:nvPr/>
          </p:nvSpPr>
          <p:spPr>
            <a:xfrm rot="19146134" flipH="1">
              <a:off x="280261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C7808F4-8C9C-1347-B556-D62D9D43FF45}"/>
                </a:ext>
              </a:extLst>
            </p:cNvPr>
            <p:cNvSpPr/>
            <p:nvPr/>
          </p:nvSpPr>
          <p:spPr>
            <a:xfrm rot="19146134" flipH="1">
              <a:off x="2675841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>
              <a:extLst>
                <a:ext uri="{FF2B5EF4-FFF2-40B4-BE49-F238E27FC236}">
                  <a16:creationId xmlns:a16="http://schemas.microsoft.com/office/drawing/2014/main" id="{29382035-E393-E243-9FB3-3E524D2A60EA}"/>
                </a:ext>
              </a:extLst>
            </p:cNvPr>
            <p:cNvSpPr/>
            <p:nvPr/>
          </p:nvSpPr>
          <p:spPr>
            <a:xfrm rot="19146134" flipH="1">
              <a:off x="254906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A43F91B0-90ED-AF40-B1AA-564204BFFDC9}"/>
                </a:ext>
              </a:extLst>
            </p:cNvPr>
            <p:cNvSpPr/>
            <p:nvPr/>
          </p:nvSpPr>
          <p:spPr>
            <a:xfrm rot="19146134" flipH="1">
              <a:off x="242229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Arc 88">
              <a:extLst>
                <a:ext uri="{FF2B5EF4-FFF2-40B4-BE49-F238E27FC236}">
                  <a16:creationId xmlns:a16="http://schemas.microsoft.com/office/drawing/2014/main" id="{0D581023-8339-A14E-A697-3E49396721A9}"/>
                </a:ext>
              </a:extLst>
            </p:cNvPr>
            <p:cNvSpPr/>
            <p:nvPr/>
          </p:nvSpPr>
          <p:spPr>
            <a:xfrm rot="19146134" flipH="1">
              <a:off x="229358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F2BF21A3-3D97-304A-90D2-3CA20C259809}"/>
                </a:ext>
              </a:extLst>
            </p:cNvPr>
            <p:cNvSpPr/>
            <p:nvPr/>
          </p:nvSpPr>
          <p:spPr>
            <a:xfrm rot="19146134" flipH="1">
              <a:off x="216395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Arc 90">
              <a:extLst>
                <a:ext uri="{FF2B5EF4-FFF2-40B4-BE49-F238E27FC236}">
                  <a16:creationId xmlns:a16="http://schemas.microsoft.com/office/drawing/2014/main" id="{21FF7B14-CE1A-194B-AD8F-3C6435374EE8}"/>
                </a:ext>
              </a:extLst>
            </p:cNvPr>
            <p:cNvSpPr/>
            <p:nvPr/>
          </p:nvSpPr>
          <p:spPr>
            <a:xfrm rot="19146134" flipH="1">
              <a:off x="203340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E1E32E82-53EC-A842-BF5E-629B882C81BE}"/>
                </a:ext>
              </a:extLst>
            </p:cNvPr>
            <p:cNvSpPr/>
            <p:nvPr/>
          </p:nvSpPr>
          <p:spPr>
            <a:xfrm rot="19146134" flipH="1">
              <a:off x="5343635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531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3866608" y="1368377"/>
            <a:ext cx="700434" cy="1458245"/>
            <a:chOff x="3866608" y="1078103"/>
            <a:chExt cx="700434" cy="1764475"/>
          </a:xfrm>
        </p:grpSpPr>
        <p:sp>
          <p:nvSpPr>
            <p:cNvPr id="66" name="Freeform 65"/>
            <p:cNvSpPr/>
            <p:nvPr/>
          </p:nvSpPr>
          <p:spPr>
            <a:xfrm>
              <a:off x="3866608" y="1603060"/>
              <a:ext cx="382351" cy="1239518"/>
            </a:xfrm>
            <a:custGeom>
              <a:avLst/>
              <a:gdLst>
                <a:gd name="connsiteX0" fmla="*/ 0 w 382351"/>
                <a:gd name="connsiteY0" fmla="*/ 2048398 h 2048398"/>
                <a:gd name="connsiteX1" fmla="*/ 163865 w 382351"/>
                <a:gd name="connsiteY1" fmla="*/ 1461252 h 2048398"/>
                <a:gd name="connsiteX2" fmla="*/ 204831 w 382351"/>
                <a:gd name="connsiteY2" fmla="*/ 215 h 2048398"/>
                <a:gd name="connsiteX3" fmla="*/ 218486 w 382351"/>
                <a:gd name="connsiteY3" fmla="*/ 1570489 h 2048398"/>
                <a:gd name="connsiteX4" fmla="*/ 382351 w 382351"/>
                <a:gd name="connsiteY4" fmla="*/ 2034743 h 2048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351" h="2048398">
                  <a:moveTo>
                    <a:pt x="0" y="2048398"/>
                  </a:moveTo>
                  <a:cubicBezTo>
                    <a:pt x="64863" y="1925507"/>
                    <a:pt x="129727" y="1802616"/>
                    <a:pt x="163865" y="1461252"/>
                  </a:cubicBezTo>
                  <a:cubicBezTo>
                    <a:pt x="198003" y="1119888"/>
                    <a:pt x="195728" y="-17991"/>
                    <a:pt x="204831" y="215"/>
                  </a:cubicBezTo>
                  <a:cubicBezTo>
                    <a:pt x="213934" y="18421"/>
                    <a:pt x="188899" y="1231401"/>
                    <a:pt x="218486" y="1570489"/>
                  </a:cubicBezTo>
                  <a:cubicBezTo>
                    <a:pt x="248073" y="1909577"/>
                    <a:pt x="382351" y="2034743"/>
                    <a:pt x="382351" y="2034743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888693" y="1078103"/>
              <a:ext cx="678349" cy="55861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77933C"/>
                  </a:solidFill>
                  <a:latin typeface="Helvetica Neue"/>
                  <a:cs typeface="Helvetica Neue"/>
                </a:rPr>
                <a:t>F</a:t>
              </a:r>
              <a:r>
                <a:rPr lang="en-US" sz="2400" baseline="-25000" dirty="0">
                  <a:solidFill>
                    <a:srgbClr val="77933C"/>
                  </a:solidFill>
                  <a:latin typeface="Helvetica Neue"/>
                  <a:cs typeface="Helvetica Neue"/>
                </a:rPr>
                <a:t>2</a:t>
              </a:r>
              <a:endParaRPr lang="en-US" sz="2400" dirty="0">
                <a:solidFill>
                  <a:srgbClr val="77933C"/>
                </a:solidFill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08275" y="1097600"/>
            <a:ext cx="2509194" cy="1720241"/>
            <a:chOff x="912535" y="1036411"/>
            <a:chExt cx="3006572" cy="18507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1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4620" y="2805341"/>
            <a:ext cx="9027246" cy="532620"/>
            <a:chOff x="294620" y="2805341"/>
            <a:chExt cx="9027246" cy="532620"/>
          </a:xfrm>
        </p:grpSpPr>
        <p:sp>
          <p:nvSpPr>
            <p:cNvPr id="22" name="TextBox 21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532356" y="3089524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63" name="Freeform 62"/>
          <p:cNvSpPr/>
          <p:nvPr/>
        </p:nvSpPr>
        <p:spPr>
          <a:xfrm>
            <a:off x="4291981" y="1364366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70" name="Freeform 69"/>
          <p:cNvSpPr/>
          <p:nvPr/>
        </p:nvSpPr>
        <p:spPr>
          <a:xfrm>
            <a:off x="337432" y="1385864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06376" y="4427534"/>
            <a:ext cx="508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rPr>
              <a:t>V(t) = “Alexa, open the garage door!”</a:t>
            </a:r>
          </a:p>
        </p:txBody>
      </p:sp>
      <p:sp>
        <p:nvSpPr>
          <p:cNvPr id="71" name="Freeform 70"/>
          <p:cNvSpPr/>
          <p:nvPr/>
        </p:nvSpPr>
        <p:spPr>
          <a:xfrm rot="2510038">
            <a:off x="3956666" y="2346278"/>
            <a:ext cx="379744" cy="2152966"/>
          </a:xfrm>
          <a:custGeom>
            <a:avLst/>
            <a:gdLst>
              <a:gd name="connsiteX0" fmla="*/ 819324 w 819324"/>
              <a:gd name="connsiteY0" fmla="*/ 505218 h 505218"/>
              <a:gd name="connsiteX1" fmla="*/ 314074 w 819324"/>
              <a:gd name="connsiteY1" fmla="*/ 314054 h 505218"/>
              <a:gd name="connsiteX2" fmla="*/ 587182 w 819324"/>
              <a:gd name="connsiteY2" fmla="*/ 204818 h 505218"/>
              <a:gd name="connsiteX3" fmla="*/ 0 w 819324"/>
              <a:gd name="connsiteY3" fmla="*/ 0 h 505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9324" h="505218">
                <a:moveTo>
                  <a:pt x="819324" y="505218"/>
                </a:moveTo>
                <a:cubicBezTo>
                  <a:pt x="586044" y="434669"/>
                  <a:pt x="352764" y="364120"/>
                  <a:pt x="314074" y="314054"/>
                </a:cubicBezTo>
                <a:cubicBezTo>
                  <a:pt x="275384" y="263988"/>
                  <a:pt x="639528" y="257160"/>
                  <a:pt x="587182" y="204818"/>
                </a:cubicBezTo>
                <a:cubicBezTo>
                  <a:pt x="534836" y="152476"/>
                  <a:pt x="0" y="0"/>
                  <a:pt x="0" y="0"/>
                </a:cubicBezTo>
              </a:path>
            </a:pathLst>
          </a:custGeom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5" name="Picture 84" descr="robber-with-eyes-mask-icon-8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29840" y="4314649"/>
            <a:ext cx="1681250" cy="1681250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168374" y="4672397"/>
            <a:ext cx="638773" cy="117421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89817" y="3715913"/>
            <a:ext cx="2267943" cy="2218356"/>
            <a:chOff x="43840" y="3533338"/>
            <a:chExt cx="2267943" cy="2218356"/>
          </a:xfrm>
        </p:grpSpPr>
        <p:pic>
          <p:nvPicPr>
            <p:cNvPr id="72" name="Picture 71" descr="amazon_b00x4whp5e_echo_1187819.jpg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80" b="10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40" y="3741597"/>
              <a:ext cx="2010097" cy="2010097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>
              <a:off x="1494564" y="3533338"/>
              <a:ext cx="817219" cy="488336"/>
              <a:chOff x="1665560" y="3403260"/>
              <a:chExt cx="817219" cy="488336"/>
            </a:xfrm>
          </p:grpSpPr>
          <p:sp>
            <p:nvSpPr>
              <p:cNvPr id="111" name="Oval Callout 110"/>
              <p:cNvSpPr/>
              <p:nvPr/>
            </p:nvSpPr>
            <p:spPr>
              <a:xfrm>
                <a:off x="1665560" y="3404651"/>
                <a:ext cx="817219" cy="486945"/>
              </a:xfrm>
              <a:prstGeom prst="wedgeEllipseCallout">
                <a:avLst>
                  <a:gd name="adj1" fmla="val -61521"/>
                  <a:gd name="adj2" fmla="val 65346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1720213" y="3403260"/>
                <a:ext cx="7079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9051"/>
                    </a:solidFill>
                    <a:latin typeface="Helvetica Neue"/>
                    <a:cs typeface="Helvetica Neue"/>
                  </a:rPr>
                  <a:t>Ok</a:t>
                </a: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2080654" y="4712933"/>
            <a:ext cx="4968093" cy="1047878"/>
            <a:chOff x="2033405" y="3812826"/>
            <a:chExt cx="4968093" cy="1047878"/>
          </a:xfrm>
        </p:grpSpPr>
        <p:sp>
          <p:nvSpPr>
            <p:cNvPr id="116" name="Arc 115"/>
            <p:cNvSpPr/>
            <p:nvPr/>
          </p:nvSpPr>
          <p:spPr>
            <a:xfrm rot="19146134" flipH="1">
              <a:off x="5957558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Arc 116"/>
            <p:cNvSpPr/>
            <p:nvPr/>
          </p:nvSpPr>
          <p:spPr>
            <a:xfrm rot="19146134" flipH="1">
              <a:off x="5830785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Arc 117"/>
            <p:cNvSpPr/>
            <p:nvPr/>
          </p:nvSpPr>
          <p:spPr>
            <a:xfrm rot="19146134" flipH="1">
              <a:off x="5704010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Arc 118"/>
            <p:cNvSpPr/>
            <p:nvPr/>
          </p:nvSpPr>
          <p:spPr>
            <a:xfrm rot="19146134" flipH="1">
              <a:off x="5577237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Arc 119"/>
            <p:cNvSpPr/>
            <p:nvPr/>
          </p:nvSpPr>
          <p:spPr>
            <a:xfrm rot="19146134" flipH="1">
              <a:off x="5450463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Arc 120"/>
            <p:cNvSpPr/>
            <p:nvPr/>
          </p:nvSpPr>
          <p:spPr>
            <a:xfrm rot="19146134" flipH="1">
              <a:off x="5198314" y="3812826"/>
              <a:ext cx="1043939" cy="1047877"/>
            </a:xfrm>
            <a:prstGeom prst="arc">
              <a:avLst>
                <a:gd name="adj1" fmla="val 16988502"/>
                <a:gd name="adj2" fmla="val 20879369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Arc 121"/>
            <p:cNvSpPr/>
            <p:nvPr/>
          </p:nvSpPr>
          <p:spPr>
            <a:xfrm rot="19146134" flipH="1">
              <a:off x="507071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Arc 122"/>
            <p:cNvSpPr/>
            <p:nvPr/>
          </p:nvSpPr>
          <p:spPr>
            <a:xfrm rot="19146134" flipH="1">
              <a:off x="494393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Arc 123"/>
            <p:cNvSpPr/>
            <p:nvPr/>
          </p:nvSpPr>
          <p:spPr>
            <a:xfrm rot="19146134" flipH="1">
              <a:off x="481716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Arc 124"/>
            <p:cNvSpPr/>
            <p:nvPr/>
          </p:nvSpPr>
          <p:spPr>
            <a:xfrm rot="19146134" flipH="1">
              <a:off x="4690389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Arc 125"/>
            <p:cNvSpPr/>
            <p:nvPr/>
          </p:nvSpPr>
          <p:spPr>
            <a:xfrm rot="19146134" flipH="1">
              <a:off x="456361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Arc 126"/>
            <p:cNvSpPr/>
            <p:nvPr/>
          </p:nvSpPr>
          <p:spPr>
            <a:xfrm rot="19146134" flipH="1">
              <a:off x="4436842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Arc 127"/>
            <p:cNvSpPr/>
            <p:nvPr/>
          </p:nvSpPr>
          <p:spPr>
            <a:xfrm rot="19146134" flipH="1">
              <a:off x="431006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Arc 128"/>
            <p:cNvSpPr/>
            <p:nvPr/>
          </p:nvSpPr>
          <p:spPr>
            <a:xfrm rot="19146134" flipH="1">
              <a:off x="418329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Arc 129"/>
            <p:cNvSpPr/>
            <p:nvPr/>
          </p:nvSpPr>
          <p:spPr>
            <a:xfrm rot="19146134" flipH="1">
              <a:off x="405652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Arc 130"/>
            <p:cNvSpPr/>
            <p:nvPr/>
          </p:nvSpPr>
          <p:spPr>
            <a:xfrm rot="19146134" flipH="1">
              <a:off x="392974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Arc 131"/>
            <p:cNvSpPr/>
            <p:nvPr/>
          </p:nvSpPr>
          <p:spPr>
            <a:xfrm rot="19146134" flipH="1">
              <a:off x="380297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Arc 132"/>
            <p:cNvSpPr/>
            <p:nvPr/>
          </p:nvSpPr>
          <p:spPr>
            <a:xfrm rot="19146134" flipH="1">
              <a:off x="3676199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Arc 133"/>
            <p:cNvSpPr/>
            <p:nvPr/>
          </p:nvSpPr>
          <p:spPr>
            <a:xfrm rot="19146134" flipH="1">
              <a:off x="354942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Arc 134"/>
            <p:cNvSpPr/>
            <p:nvPr/>
          </p:nvSpPr>
          <p:spPr>
            <a:xfrm rot="19146134" flipH="1">
              <a:off x="3422651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/>
            <p:cNvSpPr/>
            <p:nvPr/>
          </p:nvSpPr>
          <p:spPr>
            <a:xfrm rot="19146134" flipH="1">
              <a:off x="329587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Arc 136"/>
            <p:cNvSpPr/>
            <p:nvPr/>
          </p:nvSpPr>
          <p:spPr>
            <a:xfrm rot="19146134" flipH="1">
              <a:off x="316910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Arc 137"/>
            <p:cNvSpPr/>
            <p:nvPr/>
          </p:nvSpPr>
          <p:spPr>
            <a:xfrm rot="19146134" flipH="1">
              <a:off x="3042330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Arc 138"/>
            <p:cNvSpPr/>
            <p:nvPr/>
          </p:nvSpPr>
          <p:spPr>
            <a:xfrm rot="19146134" flipH="1">
              <a:off x="2915556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Arc 139"/>
            <p:cNvSpPr/>
            <p:nvPr/>
          </p:nvSpPr>
          <p:spPr>
            <a:xfrm rot="19146134" flipH="1">
              <a:off x="2802614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Arc 140"/>
            <p:cNvSpPr/>
            <p:nvPr/>
          </p:nvSpPr>
          <p:spPr>
            <a:xfrm rot="19146134" flipH="1">
              <a:off x="2675841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Arc 141"/>
            <p:cNvSpPr/>
            <p:nvPr/>
          </p:nvSpPr>
          <p:spPr>
            <a:xfrm rot="19146134" flipH="1">
              <a:off x="2549067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Arc 142"/>
            <p:cNvSpPr/>
            <p:nvPr/>
          </p:nvSpPr>
          <p:spPr>
            <a:xfrm rot="19146134" flipH="1">
              <a:off x="2422293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Arc 72"/>
            <p:cNvSpPr/>
            <p:nvPr/>
          </p:nvSpPr>
          <p:spPr>
            <a:xfrm rot="19146134" flipH="1">
              <a:off x="229358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/>
            <p:cNvSpPr/>
            <p:nvPr/>
          </p:nvSpPr>
          <p:spPr>
            <a:xfrm rot="19146134" flipH="1">
              <a:off x="2163958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Arc 74"/>
            <p:cNvSpPr/>
            <p:nvPr/>
          </p:nvSpPr>
          <p:spPr>
            <a:xfrm rot="19146134" flipH="1">
              <a:off x="2033405" y="3812826"/>
              <a:ext cx="1043939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Arc 114"/>
            <p:cNvSpPr/>
            <p:nvPr/>
          </p:nvSpPr>
          <p:spPr>
            <a:xfrm rot="19146134" flipH="1">
              <a:off x="5343635" y="3812827"/>
              <a:ext cx="1043940" cy="104787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78" name="Straight Connector 77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9" name="TextBox 7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80" name="Picture 79" descr="Podcast-Opp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2" y="2449773"/>
            <a:ext cx="589071" cy="589070"/>
          </a:xfrm>
          <a:prstGeom prst="rect">
            <a:avLst/>
          </a:prstGeom>
        </p:spPr>
      </p:pic>
      <p:grpSp>
        <p:nvGrpSpPr>
          <p:cNvPr id="76" name="Group 75"/>
          <p:cNvGrpSpPr/>
          <p:nvPr/>
        </p:nvGrpSpPr>
        <p:grpSpPr>
          <a:xfrm>
            <a:off x="432859" y="689696"/>
            <a:ext cx="7863928" cy="337926"/>
            <a:chOff x="432859" y="689696"/>
            <a:chExt cx="7863928" cy="337926"/>
          </a:xfrm>
        </p:grpSpPr>
        <p:grpSp>
          <p:nvGrpSpPr>
            <p:cNvPr id="81" name="Group 80"/>
            <p:cNvGrpSpPr/>
            <p:nvPr/>
          </p:nvGrpSpPr>
          <p:grpSpPr>
            <a:xfrm>
              <a:off x="2299283" y="689696"/>
              <a:ext cx="5997504" cy="337926"/>
              <a:chOff x="2299283" y="689696"/>
              <a:chExt cx="5997504" cy="337926"/>
            </a:xfrm>
          </p:grpSpPr>
          <p:sp>
            <p:nvSpPr>
              <p:cNvPr id="84" name="Left-Right Arrow 83"/>
              <p:cNvSpPr/>
              <p:nvPr/>
            </p:nvSpPr>
            <p:spPr>
              <a:xfrm>
                <a:off x="2299283" y="689696"/>
                <a:ext cx="5997504" cy="337926"/>
              </a:xfrm>
              <a:prstGeom prst="leftRightArrow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4249633" y="717989"/>
                <a:ext cx="18617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ucida Bright" charset="0"/>
                    <a:ea typeface="Lucida Bright" charset="0"/>
                    <a:cs typeface="Lucida Bright" charset="0"/>
                  </a:rPr>
                  <a:t>Inaudible</a:t>
                </a:r>
              </a:p>
            </p:txBody>
          </p:sp>
        </p:grpSp>
        <p:sp>
          <p:nvSpPr>
            <p:cNvPr id="82" name="Left-Right Arrow 81"/>
            <p:cNvSpPr/>
            <p:nvPr/>
          </p:nvSpPr>
          <p:spPr>
            <a:xfrm>
              <a:off x="432859" y="689851"/>
              <a:ext cx="1832769" cy="332737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95423" y="709671"/>
              <a:ext cx="1523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sz="1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sp>
        <p:nvSpPr>
          <p:cNvPr id="69" name="Freeform 68"/>
          <p:cNvSpPr/>
          <p:nvPr/>
        </p:nvSpPr>
        <p:spPr>
          <a:xfrm>
            <a:off x="1319905" y="1034861"/>
            <a:ext cx="3209563" cy="431855"/>
          </a:xfrm>
          <a:custGeom>
            <a:avLst/>
            <a:gdLst>
              <a:gd name="connsiteX0" fmla="*/ 3338779 w 3338779"/>
              <a:gd name="connsiteY0" fmla="*/ 433058 h 537811"/>
              <a:gd name="connsiteX1" fmla="*/ 1597377 w 3338779"/>
              <a:gd name="connsiteY1" fmla="*/ 955 h 537811"/>
              <a:gd name="connsiteX2" fmla="*/ 0 w 3338779"/>
              <a:gd name="connsiteY2" fmla="*/ 537811 h 537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779" h="537811">
                <a:moveTo>
                  <a:pt x="3338779" y="433058"/>
                </a:moveTo>
                <a:cubicBezTo>
                  <a:pt x="2746309" y="208277"/>
                  <a:pt x="2153840" y="-16504"/>
                  <a:pt x="1597377" y="955"/>
                </a:cubicBezTo>
                <a:cubicBezTo>
                  <a:pt x="1040914" y="18414"/>
                  <a:pt x="0" y="537811"/>
                  <a:pt x="0" y="537811"/>
                </a:cubicBezTo>
              </a:path>
            </a:pathLst>
          </a:cu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2018090" y="1754009"/>
            <a:ext cx="2036899" cy="912898"/>
            <a:chOff x="2018090" y="1754009"/>
            <a:chExt cx="2036899" cy="912898"/>
          </a:xfrm>
        </p:grpSpPr>
        <p:sp>
          <p:nvSpPr>
            <p:cNvPr id="89" name="TextBox 88"/>
            <p:cNvSpPr txBox="1"/>
            <p:nvPr/>
          </p:nvSpPr>
          <p:spPr>
            <a:xfrm>
              <a:off x="2018090" y="2082132"/>
              <a:ext cx="20368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Microphone</a:t>
              </a:r>
            </a:p>
            <a:p>
              <a:pPr algn="ctr"/>
              <a:r>
                <a:rPr lang="en-US" sz="1600" dirty="0">
                  <a:latin typeface="Lucida Bright" charset="0"/>
                  <a:ea typeface="Lucida Bright" charset="0"/>
                  <a:cs typeface="Lucida Bright" charset="0"/>
                </a:rPr>
                <a:t>filter</a:t>
              </a:r>
            </a:p>
          </p:txBody>
        </p:sp>
        <p:sp>
          <p:nvSpPr>
            <p:cNvPr id="90" name="Freeform 89"/>
            <p:cNvSpPr/>
            <p:nvPr/>
          </p:nvSpPr>
          <p:spPr>
            <a:xfrm>
              <a:off x="2328653" y="1754009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866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.jp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8" y="-831223"/>
            <a:ext cx="10982091" cy="8884509"/>
          </a:xfrm>
          <a:prstGeom prst="rect">
            <a:avLst/>
          </a:prstGeom>
        </p:spPr>
      </p:pic>
      <p:grpSp>
        <p:nvGrpSpPr>
          <p:cNvPr id="137" name="Group 136"/>
          <p:cNvGrpSpPr/>
          <p:nvPr/>
        </p:nvGrpSpPr>
        <p:grpSpPr>
          <a:xfrm rot="20661890">
            <a:off x="1614858" y="1870541"/>
            <a:ext cx="3465566" cy="2309068"/>
            <a:chOff x="486834" y="10626"/>
            <a:chExt cx="3812121" cy="2539970"/>
          </a:xfrm>
          <a:effectLst/>
        </p:grpSpPr>
        <p:sp>
          <p:nvSpPr>
            <p:cNvPr id="138" name="Arc 137"/>
            <p:cNvSpPr/>
            <p:nvPr/>
          </p:nvSpPr>
          <p:spPr>
            <a:xfrm rot="3841350">
              <a:off x="476250" y="21210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Arc 138"/>
            <p:cNvSpPr/>
            <p:nvPr/>
          </p:nvSpPr>
          <p:spPr>
            <a:xfrm rot="3841350">
              <a:off x="649817" y="95291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Arc 139"/>
            <p:cNvSpPr/>
            <p:nvPr/>
          </p:nvSpPr>
          <p:spPr>
            <a:xfrm rot="3841350">
              <a:off x="823384" y="169372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Arc 140"/>
            <p:cNvSpPr/>
            <p:nvPr/>
          </p:nvSpPr>
          <p:spPr>
            <a:xfrm rot="3841350">
              <a:off x="996951" y="243453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Arc 141"/>
            <p:cNvSpPr/>
            <p:nvPr/>
          </p:nvSpPr>
          <p:spPr>
            <a:xfrm rot="3841350">
              <a:off x="1170518" y="317534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Arc 142"/>
            <p:cNvSpPr/>
            <p:nvPr/>
          </p:nvSpPr>
          <p:spPr>
            <a:xfrm rot="3841350">
              <a:off x="1344085" y="391615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Arc 143"/>
            <p:cNvSpPr/>
            <p:nvPr/>
          </p:nvSpPr>
          <p:spPr>
            <a:xfrm rot="3841350">
              <a:off x="1517652" y="465696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Arc 144"/>
            <p:cNvSpPr/>
            <p:nvPr/>
          </p:nvSpPr>
          <p:spPr>
            <a:xfrm rot="3841350">
              <a:off x="1691219" y="539777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Arc 145"/>
            <p:cNvSpPr/>
            <p:nvPr/>
          </p:nvSpPr>
          <p:spPr>
            <a:xfrm rot="3841350">
              <a:off x="1864786" y="613858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Arc 146"/>
            <p:cNvSpPr/>
            <p:nvPr/>
          </p:nvSpPr>
          <p:spPr>
            <a:xfrm rot="3841350">
              <a:off x="2038353" y="687939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Arc 147"/>
            <p:cNvSpPr/>
            <p:nvPr/>
          </p:nvSpPr>
          <p:spPr>
            <a:xfrm rot="3841350">
              <a:off x="2211920" y="762020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Arc 148"/>
            <p:cNvSpPr/>
            <p:nvPr/>
          </p:nvSpPr>
          <p:spPr>
            <a:xfrm rot="3841350">
              <a:off x="2385487" y="836101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Arc 149"/>
            <p:cNvSpPr/>
            <p:nvPr/>
          </p:nvSpPr>
          <p:spPr>
            <a:xfrm rot="3841350">
              <a:off x="2559054" y="910182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Arc 150"/>
            <p:cNvSpPr/>
            <p:nvPr/>
          </p:nvSpPr>
          <p:spPr>
            <a:xfrm rot="3841350">
              <a:off x="2732621" y="984263"/>
              <a:ext cx="1576917" cy="1555750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Picture 158" descr="Oxygen-Icons.org-Oxygen-Actions-speaker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55999">
            <a:off x="1983417" y="2455379"/>
            <a:ext cx="877303" cy="877303"/>
          </a:xfrm>
          <a:prstGeom prst="rect">
            <a:avLst/>
          </a:prstGeom>
        </p:spPr>
      </p:pic>
      <p:pic>
        <p:nvPicPr>
          <p:cNvPr id="160" name="Picture 159" descr="amazon_b00x4whp5e_echo_1187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921" y="2699319"/>
            <a:ext cx="1641750" cy="164175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2598073" y="1832551"/>
            <a:ext cx="2972477" cy="786393"/>
            <a:chOff x="2598073" y="1832551"/>
            <a:chExt cx="2972477" cy="786393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598073" y="2272493"/>
              <a:ext cx="2972477" cy="346451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828063" y="1832551"/>
              <a:ext cx="119070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Helvetica Neue"/>
                  <a:cs typeface="Helvetica Neue"/>
                </a:rPr>
                <a:t>3-5 </a:t>
              </a:r>
              <a:r>
                <a:rPr lang="en-US" sz="3200" dirty="0" err="1">
                  <a:latin typeface="Helvetica Neue"/>
                  <a:cs typeface="Helvetica Neue"/>
                </a:rPr>
                <a:t>ft</a:t>
              </a:r>
              <a:endParaRPr lang="en-US" sz="3200" dirty="0">
                <a:latin typeface="Helvetica Neue"/>
                <a:cs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8272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73" y="857155"/>
            <a:ext cx="3912889" cy="2275379"/>
          </a:xfrm>
          <a:prstGeom prst="rect">
            <a:avLst/>
          </a:prstGeom>
        </p:spPr>
      </p:pic>
      <p:pic>
        <p:nvPicPr>
          <p:cNvPr id="19" name="Picture 18" descr="Oxygen-Icons.org-Oxygen-Actions-speaker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52" y="5975617"/>
            <a:ext cx="877303" cy="877303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 rot="18346310">
            <a:off x="-879434" y="3514283"/>
            <a:ext cx="4080482" cy="2381311"/>
            <a:chOff x="1400543" y="2602872"/>
            <a:chExt cx="4577147" cy="2540367"/>
          </a:xfrm>
        </p:grpSpPr>
        <p:grpSp>
          <p:nvGrpSpPr>
            <p:cNvPr id="43" name="Group 42"/>
            <p:cNvGrpSpPr/>
            <p:nvPr/>
          </p:nvGrpSpPr>
          <p:grpSpPr>
            <a:xfrm>
              <a:off x="1638397" y="2602872"/>
              <a:ext cx="4339293" cy="2433681"/>
              <a:chOff x="2050554" y="2958415"/>
              <a:chExt cx="4339293" cy="2433681"/>
            </a:xfrm>
          </p:grpSpPr>
          <p:sp>
            <p:nvSpPr>
              <p:cNvPr id="5" name="Arc 4"/>
              <p:cNvSpPr/>
              <p:nvPr/>
            </p:nvSpPr>
            <p:spPr>
              <a:xfrm rot="1179857">
                <a:off x="3837270" y="359882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Arc 5"/>
              <p:cNvSpPr/>
              <p:nvPr/>
            </p:nvSpPr>
            <p:spPr>
              <a:xfrm rot="1179857">
                <a:off x="3954959" y="354955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Arc 6"/>
              <p:cNvSpPr/>
              <p:nvPr/>
            </p:nvSpPr>
            <p:spPr>
              <a:xfrm rot="1179857">
                <a:off x="4072649" y="350029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Arc 7"/>
              <p:cNvSpPr/>
              <p:nvPr/>
            </p:nvSpPr>
            <p:spPr>
              <a:xfrm rot="1179857">
                <a:off x="4190338" y="345103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Arc 8"/>
              <p:cNvSpPr/>
              <p:nvPr/>
            </p:nvSpPr>
            <p:spPr>
              <a:xfrm rot="1179857">
                <a:off x="4308027" y="340177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Arc 9"/>
              <p:cNvSpPr/>
              <p:nvPr/>
            </p:nvSpPr>
            <p:spPr>
              <a:xfrm rot="1179857">
                <a:off x="4425717" y="335251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Arc 10"/>
              <p:cNvSpPr/>
              <p:nvPr/>
            </p:nvSpPr>
            <p:spPr>
              <a:xfrm rot="1179857">
                <a:off x="4543406" y="330324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Arc 11"/>
              <p:cNvSpPr/>
              <p:nvPr/>
            </p:nvSpPr>
            <p:spPr>
              <a:xfrm rot="1179857">
                <a:off x="4661095" y="325398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c 12"/>
              <p:cNvSpPr/>
              <p:nvPr/>
            </p:nvSpPr>
            <p:spPr>
              <a:xfrm rot="1179857">
                <a:off x="4778785" y="320472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Arc 13"/>
              <p:cNvSpPr/>
              <p:nvPr/>
            </p:nvSpPr>
            <p:spPr>
              <a:xfrm rot="1179857">
                <a:off x="4896474" y="315546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Arc 14"/>
              <p:cNvSpPr/>
              <p:nvPr/>
            </p:nvSpPr>
            <p:spPr>
              <a:xfrm rot="1179857">
                <a:off x="5014164" y="310620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Arc 15"/>
              <p:cNvSpPr/>
              <p:nvPr/>
            </p:nvSpPr>
            <p:spPr>
              <a:xfrm rot="1179857">
                <a:off x="5131853" y="305693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c 16"/>
              <p:cNvSpPr/>
              <p:nvPr/>
            </p:nvSpPr>
            <p:spPr>
              <a:xfrm rot="1179857">
                <a:off x="5249542" y="300767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Arc 17"/>
              <p:cNvSpPr/>
              <p:nvPr/>
            </p:nvSpPr>
            <p:spPr>
              <a:xfrm rot="1179857">
                <a:off x="5367232" y="295841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Arc 20"/>
              <p:cNvSpPr/>
              <p:nvPr/>
            </p:nvSpPr>
            <p:spPr>
              <a:xfrm rot="1179857">
                <a:off x="2176453" y="4288489"/>
                <a:ext cx="1022615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Arc 21"/>
              <p:cNvSpPr/>
              <p:nvPr/>
            </p:nvSpPr>
            <p:spPr>
              <a:xfrm rot="1179857">
                <a:off x="2294142" y="423922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Arc 22"/>
              <p:cNvSpPr/>
              <p:nvPr/>
            </p:nvSpPr>
            <p:spPr>
              <a:xfrm rot="1179857">
                <a:off x="2411832" y="418996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Arc 23"/>
              <p:cNvSpPr/>
              <p:nvPr/>
            </p:nvSpPr>
            <p:spPr>
              <a:xfrm rot="1179857">
                <a:off x="2529521" y="414070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Arc 24"/>
              <p:cNvSpPr/>
              <p:nvPr/>
            </p:nvSpPr>
            <p:spPr>
              <a:xfrm rot="1179857">
                <a:off x="2647210" y="409144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Arc 25"/>
              <p:cNvSpPr/>
              <p:nvPr/>
            </p:nvSpPr>
            <p:spPr>
              <a:xfrm rot="1179857">
                <a:off x="2764900" y="404217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c 26"/>
              <p:cNvSpPr/>
              <p:nvPr/>
            </p:nvSpPr>
            <p:spPr>
              <a:xfrm rot="1179857">
                <a:off x="2882589" y="399291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c 27"/>
              <p:cNvSpPr/>
              <p:nvPr/>
            </p:nvSpPr>
            <p:spPr>
              <a:xfrm rot="1179857">
                <a:off x="3000278" y="394365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c 28"/>
              <p:cNvSpPr/>
              <p:nvPr/>
            </p:nvSpPr>
            <p:spPr>
              <a:xfrm rot="1179857">
                <a:off x="3117968" y="389439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c 29"/>
              <p:cNvSpPr/>
              <p:nvPr/>
            </p:nvSpPr>
            <p:spPr>
              <a:xfrm rot="1179857">
                <a:off x="3235657" y="384513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Arc 30"/>
              <p:cNvSpPr/>
              <p:nvPr/>
            </p:nvSpPr>
            <p:spPr>
              <a:xfrm rot="1179857">
                <a:off x="3353347" y="379586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Arc 31"/>
              <p:cNvSpPr/>
              <p:nvPr/>
            </p:nvSpPr>
            <p:spPr>
              <a:xfrm rot="1179857">
                <a:off x="3471036" y="374660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Arc 32"/>
              <p:cNvSpPr/>
              <p:nvPr/>
            </p:nvSpPr>
            <p:spPr>
              <a:xfrm rot="1179857">
                <a:off x="3588725" y="369734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Arc 33"/>
              <p:cNvSpPr/>
              <p:nvPr/>
            </p:nvSpPr>
            <p:spPr>
              <a:xfrm rot="1179857">
                <a:off x="3706415" y="364808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Arc 39"/>
              <p:cNvSpPr/>
              <p:nvPr/>
            </p:nvSpPr>
            <p:spPr>
              <a:xfrm rot="1179857">
                <a:off x="2050554" y="4337750"/>
                <a:ext cx="1022617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Arc 40"/>
            <p:cNvSpPr/>
            <p:nvPr/>
          </p:nvSpPr>
          <p:spPr>
            <a:xfrm rot="1179857">
              <a:off x="1526442" y="4039645"/>
              <a:ext cx="1022617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Arc 41"/>
            <p:cNvSpPr/>
            <p:nvPr/>
          </p:nvSpPr>
          <p:spPr>
            <a:xfrm rot="1179857">
              <a:off x="1400543" y="4088892"/>
              <a:ext cx="1022616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Arrow Connector 35"/>
          <p:cNvCxnSpPr>
            <a:cxnSpLocks/>
          </p:cNvCxnSpPr>
          <p:nvPr/>
        </p:nvCxnSpPr>
        <p:spPr>
          <a:xfrm flipV="1">
            <a:off x="1256106" y="2707825"/>
            <a:ext cx="706725" cy="3326442"/>
          </a:xfrm>
          <a:prstGeom prst="straightConnector1">
            <a:avLst/>
          </a:prstGeom>
          <a:ln w="3810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amazon_b00x4whp5e_echo_1187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03" y="1558848"/>
            <a:ext cx="904978" cy="904978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pic>
        <p:nvPicPr>
          <p:cNvPr id="38" name="Picture 37" descr="robber-with-eyes-mask-icon-8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54656" y="5538526"/>
            <a:ext cx="1148316" cy="1148316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78521" y="71200"/>
            <a:ext cx="9301041" cy="523220"/>
            <a:chOff x="62476" y="515983"/>
            <a:chExt cx="9301041" cy="523220"/>
          </a:xfrm>
        </p:grpSpPr>
        <p:sp>
          <p:nvSpPr>
            <p:cNvPr id="45" name="Rectangle 44"/>
            <p:cNvSpPr/>
            <p:nvPr/>
          </p:nvSpPr>
          <p:spPr>
            <a:xfrm>
              <a:off x="62476" y="515984"/>
              <a:ext cx="9301041" cy="516234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4051" y="515983"/>
              <a:ext cx="9214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Can someone attack from a longer range?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577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28">
            <a:extLst>
              <a:ext uri="{FF2B5EF4-FFF2-40B4-BE49-F238E27FC236}">
                <a16:creationId xmlns:a16="http://schemas.microsoft.com/office/drawing/2014/main" id="{DB88FF69-D734-4EC4-B54B-D1EFE80A64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966" y="1858670"/>
            <a:ext cx="2650515" cy="2650515"/>
          </a:xfrm>
          <a:prstGeom prst="ellipse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5402971-ABF1-4B2F-84A0-1DA8C557F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392" y="787952"/>
            <a:ext cx="3367478" cy="282280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3727" y="4728359"/>
            <a:ext cx="3243970" cy="3243970"/>
          </a:xfrm>
          <a:prstGeom prst="ellipse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673" y="857155"/>
            <a:ext cx="3912889" cy="2275379"/>
          </a:xfrm>
          <a:prstGeom prst="rect">
            <a:avLst/>
          </a:prstGeom>
        </p:spPr>
      </p:pic>
      <p:pic>
        <p:nvPicPr>
          <p:cNvPr id="19" name="Picture 18" descr="Oxygen-Icons.org-Oxygen-Actions-speaker.ico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52" y="5975617"/>
            <a:ext cx="877303" cy="877303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 rot="18346310">
            <a:off x="-879434" y="3514283"/>
            <a:ext cx="4080482" cy="2381311"/>
            <a:chOff x="1400543" y="2602872"/>
            <a:chExt cx="4577147" cy="2540367"/>
          </a:xfrm>
        </p:grpSpPr>
        <p:grpSp>
          <p:nvGrpSpPr>
            <p:cNvPr id="43" name="Group 42"/>
            <p:cNvGrpSpPr/>
            <p:nvPr/>
          </p:nvGrpSpPr>
          <p:grpSpPr>
            <a:xfrm>
              <a:off x="1638397" y="2602872"/>
              <a:ext cx="4339293" cy="2433681"/>
              <a:chOff x="2050554" y="2958415"/>
              <a:chExt cx="4339293" cy="2433681"/>
            </a:xfrm>
          </p:grpSpPr>
          <p:sp>
            <p:nvSpPr>
              <p:cNvPr id="5" name="Arc 4"/>
              <p:cNvSpPr/>
              <p:nvPr/>
            </p:nvSpPr>
            <p:spPr>
              <a:xfrm rot="1179857">
                <a:off x="3837270" y="359882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Arc 5"/>
              <p:cNvSpPr/>
              <p:nvPr/>
            </p:nvSpPr>
            <p:spPr>
              <a:xfrm rot="1179857">
                <a:off x="3954959" y="354955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Arc 6"/>
              <p:cNvSpPr/>
              <p:nvPr/>
            </p:nvSpPr>
            <p:spPr>
              <a:xfrm rot="1179857">
                <a:off x="4072649" y="350029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Arc 7"/>
              <p:cNvSpPr/>
              <p:nvPr/>
            </p:nvSpPr>
            <p:spPr>
              <a:xfrm rot="1179857">
                <a:off x="4190338" y="345103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Arc 8"/>
              <p:cNvSpPr/>
              <p:nvPr/>
            </p:nvSpPr>
            <p:spPr>
              <a:xfrm rot="1179857">
                <a:off x="4308027" y="340177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Arc 9"/>
              <p:cNvSpPr/>
              <p:nvPr/>
            </p:nvSpPr>
            <p:spPr>
              <a:xfrm rot="1179857">
                <a:off x="4425717" y="335251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Arc 10"/>
              <p:cNvSpPr/>
              <p:nvPr/>
            </p:nvSpPr>
            <p:spPr>
              <a:xfrm rot="1179857">
                <a:off x="4543406" y="330324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Arc 11"/>
              <p:cNvSpPr/>
              <p:nvPr/>
            </p:nvSpPr>
            <p:spPr>
              <a:xfrm rot="1179857">
                <a:off x="4661095" y="325398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c 12"/>
              <p:cNvSpPr/>
              <p:nvPr/>
            </p:nvSpPr>
            <p:spPr>
              <a:xfrm rot="1179857">
                <a:off x="4778785" y="320472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Arc 13"/>
              <p:cNvSpPr/>
              <p:nvPr/>
            </p:nvSpPr>
            <p:spPr>
              <a:xfrm rot="1179857">
                <a:off x="4896474" y="315546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Arc 14"/>
              <p:cNvSpPr/>
              <p:nvPr/>
            </p:nvSpPr>
            <p:spPr>
              <a:xfrm rot="1179857">
                <a:off x="5014164" y="310620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Arc 15"/>
              <p:cNvSpPr/>
              <p:nvPr/>
            </p:nvSpPr>
            <p:spPr>
              <a:xfrm rot="1179857">
                <a:off x="5131853" y="305693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c 16"/>
              <p:cNvSpPr/>
              <p:nvPr/>
            </p:nvSpPr>
            <p:spPr>
              <a:xfrm rot="1179857">
                <a:off x="5249542" y="300767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Arc 17"/>
              <p:cNvSpPr/>
              <p:nvPr/>
            </p:nvSpPr>
            <p:spPr>
              <a:xfrm rot="1179857">
                <a:off x="5367232" y="295841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Arc 20"/>
              <p:cNvSpPr/>
              <p:nvPr/>
            </p:nvSpPr>
            <p:spPr>
              <a:xfrm rot="1179857">
                <a:off x="2176453" y="4288489"/>
                <a:ext cx="1022615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Arc 21"/>
              <p:cNvSpPr/>
              <p:nvPr/>
            </p:nvSpPr>
            <p:spPr>
              <a:xfrm rot="1179857">
                <a:off x="2294142" y="423922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Arc 22"/>
              <p:cNvSpPr/>
              <p:nvPr/>
            </p:nvSpPr>
            <p:spPr>
              <a:xfrm rot="1179857">
                <a:off x="2411832" y="418996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Arc 23"/>
              <p:cNvSpPr/>
              <p:nvPr/>
            </p:nvSpPr>
            <p:spPr>
              <a:xfrm rot="1179857">
                <a:off x="2529521" y="414070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Arc 24"/>
              <p:cNvSpPr/>
              <p:nvPr/>
            </p:nvSpPr>
            <p:spPr>
              <a:xfrm rot="1179857">
                <a:off x="2647210" y="409144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Arc 25"/>
              <p:cNvSpPr/>
              <p:nvPr/>
            </p:nvSpPr>
            <p:spPr>
              <a:xfrm rot="1179857">
                <a:off x="2764900" y="404217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c 26"/>
              <p:cNvSpPr/>
              <p:nvPr/>
            </p:nvSpPr>
            <p:spPr>
              <a:xfrm rot="1179857">
                <a:off x="2882589" y="399291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c 27"/>
              <p:cNvSpPr/>
              <p:nvPr/>
            </p:nvSpPr>
            <p:spPr>
              <a:xfrm rot="1179857">
                <a:off x="3000278" y="394365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c 28"/>
              <p:cNvSpPr/>
              <p:nvPr/>
            </p:nvSpPr>
            <p:spPr>
              <a:xfrm rot="1179857">
                <a:off x="3117968" y="389439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c 29"/>
              <p:cNvSpPr/>
              <p:nvPr/>
            </p:nvSpPr>
            <p:spPr>
              <a:xfrm rot="1179857">
                <a:off x="3235657" y="384513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Arc 30"/>
              <p:cNvSpPr/>
              <p:nvPr/>
            </p:nvSpPr>
            <p:spPr>
              <a:xfrm rot="1179857">
                <a:off x="3353347" y="379586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Arc 31"/>
              <p:cNvSpPr/>
              <p:nvPr/>
            </p:nvSpPr>
            <p:spPr>
              <a:xfrm rot="1179857">
                <a:off x="3471036" y="374660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Arc 32"/>
              <p:cNvSpPr/>
              <p:nvPr/>
            </p:nvSpPr>
            <p:spPr>
              <a:xfrm rot="1179857">
                <a:off x="3588725" y="369734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Arc 33"/>
              <p:cNvSpPr/>
              <p:nvPr/>
            </p:nvSpPr>
            <p:spPr>
              <a:xfrm rot="1179857">
                <a:off x="3706415" y="364808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Arc 39"/>
              <p:cNvSpPr/>
              <p:nvPr/>
            </p:nvSpPr>
            <p:spPr>
              <a:xfrm rot="1179857">
                <a:off x="2050554" y="4337750"/>
                <a:ext cx="1022617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Arc 40"/>
            <p:cNvSpPr/>
            <p:nvPr/>
          </p:nvSpPr>
          <p:spPr>
            <a:xfrm rot="1179857">
              <a:off x="1526442" y="4039645"/>
              <a:ext cx="1022617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Arc 41"/>
            <p:cNvSpPr/>
            <p:nvPr/>
          </p:nvSpPr>
          <p:spPr>
            <a:xfrm rot="1179857">
              <a:off x="1400543" y="4088892"/>
              <a:ext cx="1022616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Arrow Connector 35"/>
          <p:cNvCxnSpPr>
            <a:cxnSpLocks/>
          </p:cNvCxnSpPr>
          <p:nvPr/>
        </p:nvCxnSpPr>
        <p:spPr>
          <a:xfrm flipV="1">
            <a:off x="1256106" y="2707825"/>
            <a:ext cx="706725" cy="3326442"/>
          </a:xfrm>
          <a:prstGeom prst="straightConnector1">
            <a:avLst/>
          </a:prstGeom>
          <a:ln w="3810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amazon_b00x4whp5e_echo_1187819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03" y="1558848"/>
            <a:ext cx="904978" cy="904978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pic>
        <p:nvPicPr>
          <p:cNvPr id="38" name="Picture 37" descr="robber-with-eyes-mask-icon-8.jp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54656" y="5538526"/>
            <a:ext cx="1148316" cy="1148316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78521" y="71200"/>
            <a:ext cx="9301041" cy="523220"/>
            <a:chOff x="62476" y="515983"/>
            <a:chExt cx="9301041" cy="523220"/>
          </a:xfrm>
        </p:grpSpPr>
        <p:sp>
          <p:nvSpPr>
            <p:cNvPr id="45" name="Rectangle 44"/>
            <p:cNvSpPr/>
            <p:nvPr/>
          </p:nvSpPr>
          <p:spPr>
            <a:xfrm>
              <a:off x="62476" y="515984"/>
              <a:ext cx="9301041" cy="516234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4051" y="515983"/>
              <a:ext cx="9214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Can someone attack from a longer range?</a:t>
              </a:r>
            </a:p>
          </p:txBody>
        </p:sp>
      </p:grpSp>
      <p:pic>
        <p:nvPicPr>
          <p:cNvPr id="58" name="Picture 57" descr="robber-with-eyes-mask-icon-8.jpg">
            <a:extLst>
              <a:ext uri="{FF2B5EF4-FFF2-40B4-BE49-F238E27FC236}">
                <a16:creationId xmlns:a16="http://schemas.microsoft.com/office/drawing/2014/main" id="{0F63E1F4-6AC9-4298-817B-CCCF463470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84664" y="1910004"/>
            <a:ext cx="794600" cy="794600"/>
          </a:xfrm>
          <a:prstGeom prst="rect">
            <a:avLst/>
          </a:prstGeom>
        </p:spPr>
      </p:pic>
      <p:pic>
        <p:nvPicPr>
          <p:cNvPr id="59" name="Picture 58" descr="Oxygen-Icons.org-Oxygen-Actions-speaker.ico">
            <a:extLst>
              <a:ext uri="{FF2B5EF4-FFF2-40B4-BE49-F238E27FC236}">
                <a16:creationId xmlns:a16="http://schemas.microsoft.com/office/drawing/2014/main" id="{7FCC8B69-6753-49C7-91D5-F966CBA7BA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56366">
            <a:off x="6563308" y="2966663"/>
            <a:ext cx="571159" cy="571159"/>
          </a:xfrm>
          <a:prstGeom prst="rect">
            <a:avLst/>
          </a:prstGeom>
        </p:spPr>
      </p:pic>
      <p:pic>
        <p:nvPicPr>
          <p:cNvPr id="1032" name="Picture 8" descr="Image result for running cartoon -stock -site:123rf.* -site:gettyimages.* -site:fotolia.* -site:dreamstime.* -site:photospin.* -site:fotolibra.* -site:visualphotos.* -site:depositphotos.* -site:profimedia.* -site:clipartof.* -site:colourbox.* -site:pixmac.* -site:inmagine.* -site:cutcaster.* -site:oneinhundred.* -site:clipartoday.* -site:yaymicro.* -site:graphicleftovers.* -site:mostphotos.* -site:featurepics.* -site:masterfile.* -site:pixoto.* -site:clipdealer.* -site:hdimagelib.* -site:fotosearch.* -site:warmpicture.* -site:mediafocus.*">
            <a:extLst>
              <a:ext uri="{FF2B5EF4-FFF2-40B4-BE49-F238E27FC236}">
                <a16:creationId xmlns:a16="http://schemas.microsoft.com/office/drawing/2014/main" id="{B40DF191-4D37-4DA3-B360-1E1598D99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3401">
            <a:off x="7547533" y="4770857"/>
            <a:ext cx="1719632" cy="188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fitbit cartoon">
            <a:extLst>
              <a:ext uri="{FF2B5EF4-FFF2-40B4-BE49-F238E27FC236}">
                <a16:creationId xmlns:a16="http://schemas.microsoft.com/office/drawing/2014/main" id="{77AA9A95-DC4C-4DAC-A3B8-D1A1AFF6E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324" y="4181980"/>
            <a:ext cx="2822808" cy="282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FBA9DE9-C91C-47A9-B655-03A3E77AC75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62227" y="3537267"/>
            <a:ext cx="533816" cy="1501669"/>
          </a:xfrm>
          <a:prstGeom prst="rect">
            <a:avLst/>
          </a:prstGeom>
        </p:spPr>
      </p:pic>
      <p:pic>
        <p:nvPicPr>
          <p:cNvPr id="127" name="Picture 126" descr="Oxygen-Icons.org-Oxygen-Actions-speaker.ico">
            <a:extLst>
              <a:ext uri="{FF2B5EF4-FFF2-40B4-BE49-F238E27FC236}">
                <a16:creationId xmlns:a16="http://schemas.microsoft.com/office/drawing/2014/main" id="{9A454645-CBB2-484F-AAE2-553EBD4433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20943">
            <a:off x="7312905" y="2989093"/>
            <a:ext cx="571159" cy="571159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5B085DF2-BF44-489C-BDA9-1457DEB46B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20019011">
            <a:off x="7604936" y="3539481"/>
            <a:ext cx="486790" cy="136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6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28">
            <a:extLst>
              <a:ext uri="{FF2B5EF4-FFF2-40B4-BE49-F238E27FC236}">
                <a16:creationId xmlns:a16="http://schemas.microsoft.com/office/drawing/2014/main" id="{DB88FF69-D734-4EC4-B54B-D1EFE80A64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966" y="1858670"/>
            <a:ext cx="2650515" cy="2650515"/>
          </a:xfrm>
          <a:prstGeom prst="ellipse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5402971-ABF1-4B2F-84A0-1DA8C557F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392" y="787952"/>
            <a:ext cx="3367478" cy="282280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3727" y="4728359"/>
            <a:ext cx="3243970" cy="3243970"/>
          </a:xfrm>
          <a:prstGeom prst="ellipse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673" y="857155"/>
            <a:ext cx="3912889" cy="2275379"/>
          </a:xfrm>
          <a:prstGeom prst="rect">
            <a:avLst/>
          </a:prstGeom>
        </p:spPr>
      </p:pic>
      <p:pic>
        <p:nvPicPr>
          <p:cNvPr id="19" name="Picture 18" descr="Oxygen-Icons.org-Oxygen-Actions-speaker.ico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52" y="5975617"/>
            <a:ext cx="877303" cy="877303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 rot="18346310">
            <a:off x="-879434" y="3514283"/>
            <a:ext cx="4080482" cy="2381311"/>
            <a:chOff x="1400543" y="2602872"/>
            <a:chExt cx="4577147" cy="2540367"/>
          </a:xfrm>
        </p:grpSpPr>
        <p:grpSp>
          <p:nvGrpSpPr>
            <p:cNvPr id="43" name="Group 42"/>
            <p:cNvGrpSpPr/>
            <p:nvPr/>
          </p:nvGrpSpPr>
          <p:grpSpPr>
            <a:xfrm>
              <a:off x="1638397" y="2602872"/>
              <a:ext cx="4339293" cy="2433681"/>
              <a:chOff x="2050554" y="2958415"/>
              <a:chExt cx="4339293" cy="2433681"/>
            </a:xfrm>
          </p:grpSpPr>
          <p:sp>
            <p:nvSpPr>
              <p:cNvPr id="5" name="Arc 4"/>
              <p:cNvSpPr/>
              <p:nvPr/>
            </p:nvSpPr>
            <p:spPr>
              <a:xfrm rot="1179857">
                <a:off x="3837270" y="359882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Arc 5"/>
              <p:cNvSpPr/>
              <p:nvPr/>
            </p:nvSpPr>
            <p:spPr>
              <a:xfrm rot="1179857">
                <a:off x="3954959" y="354955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Arc 6"/>
              <p:cNvSpPr/>
              <p:nvPr/>
            </p:nvSpPr>
            <p:spPr>
              <a:xfrm rot="1179857">
                <a:off x="4072649" y="350029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Arc 7"/>
              <p:cNvSpPr/>
              <p:nvPr/>
            </p:nvSpPr>
            <p:spPr>
              <a:xfrm rot="1179857">
                <a:off x="4190338" y="345103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Arc 8"/>
              <p:cNvSpPr/>
              <p:nvPr/>
            </p:nvSpPr>
            <p:spPr>
              <a:xfrm rot="1179857">
                <a:off x="4308027" y="340177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Arc 9"/>
              <p:cNvSpPr/>
              <p:nvPr/>
            </p:nvSpPr>
            <p:spPr>
              <a:xfrm rot="1179857">
                <a:off x="4425717" y="335251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Arc 10"/>
              <p:cNvSpPr/>
              <p:nvPr/>
            </p:nvSpPr>
            <p:spPr>
              <a:xfrm rot="1179857">
                <a:off x="4543406" y="330324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Arc 11"/>
              <p:cNvSpPr/>
              <p:nvPr/>
            </p:nvSpPr>
            <p:spPr>
              <a:xfrm rot="1179857">
                <a:off x="4661095" y="325398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c 12"/>
              <p:cNvSpPr/>
              <p:nvPr/>
            </p:nvSpPr>
            <p:spPr>
              <a:xfrm rot="1179857">
                <a:off x="4778785" y="320472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Arc 13"/>
              <p:cNvSpPr/>
              <p:nvPr/>
            </p:nvSpPr>
            <p:spPr>
              <a:xfrm rot="1179857">
                <a:off x="4896474" y="315546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Arc 14"/>
              <p:cNvSpPr/>
              <p:nvPr/>
            </p:nvSpPr>
            <p:spPr>
              <a:xfrm rot="1179857">
                <a:off x="5014164" y="310620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Arc 15"/>
              <p:cNvSpPr/>
              <p:nvPr/>
            </p:nvSpPr>
            <p:spPr>
              <a:xfrm rot="1179857">
                <a:off x="5131853" y="305693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c 16"/>
              <p:cNvSpPr/>
              <p:nvPr/>
            </p:nvSpPr>
            <p:spPr>
              <a:xfrm rot="1179857">
                <a:off x="5249542" y="300767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Arc 17"/>
              <p:cNvSpPr/>
              <p:nvPr/>
            </p:nvSpPr>
            <p:spPr>
              <a:xfrm rot="1179857">
                <a:off x="5367232" y="295841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Arc 20"/>
              <p:cNvSpPr/>
              <p:nvPr/>
            </p:nvSpPr>
            <p:spPr>
              <a:xfrm rot="1179857">
                <a:off x="2176453" y="4288489"/>
                <a:ext cx="1022615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Arc 21"/>
              <p:cNvSpPr/>
              <p:nvPr/>
            </p:nvSpPr>
            <p:spPr>
              <a:xfrm rot="1179857">
                <a:off x="2294142" y="423922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Arc 22"/>
              <p:cNvSpPr/>
              <p:nvPr/>
            </p:nvSpPr>
            <p:spPr>
              <a:xfrm rot="1179857">
                <a:off x="2411832" y="418996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Arc 23"/>
              <p:cNvSpPr/>
              <p:nvPr/>
            </p:nvSpPr>
            <p:spPr>
              <a:xfrm rot="1179857">
                <a:off x="2529521" y="414070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Arc 24"/>
              <p:cNvSpPr/>
              <p:nvPr/>
            </p:nvSpPr>
            <p:spPr>
              <a:xfrm rot="1179857">
                <a:off x="2647210" y="409144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Arc 25"/>
              <p:cNvSpPr/>
              <p:nvPr/>
            </p:nvSpPr>
            <p:spPr>
              <a:xfrm rot="1179857">
                <a:off x="2764900" y="404217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c 26"/>
              <p:cNvSpPr/>
              <p:nvPr/>
            </p:nvSpPr>
            <p:spPr>
              <a:xfrm rot="1179857">
                <a:off x="2882589" y="399291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c 27"/>
              <p:cNvSpPr/>
              <p:nvPr/>
            </p:nvSpPr>
            <p:spPr>
              <a:xfrm rot="1179857">
                <a:off x="3000278" y="394365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c 28"/>
              <p:cNvSpPr/>
              <p:nvPr/>
            </p:nvSpPr>
            <p:spPr>
              <a:xfrm rot="1179857">
                <a:off x="3117968" y="389439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c 29"/>
              <p:cNvSpPr/>
              <p:nvPr/>
            </p:nvSpPr>
            <p:spPr>
              <a:xfrm rot="1179857">
                <a:off x="3235657" y="3845131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Arc 30"/>
              <p:cNvSpPr/>
              <p:nvPr/>
            </p:nvSpPr>
            <p:spPr>
              <a:xfrm rot="1179857">
                <a:off x="3353347" y="3795869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Arc 31"/>
              <p:cNvSpPr/>
              <p:nvPr/>
            </p:nvSpPr>
            <p:spPr>
              <a:xfrm rot="1179857">
                <a:off x="3471036" y="3746607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Arc 32"/>
              <p:cNvSpPr/>
              <p:nvPr/>
            </p:nvSpPr>
            <p:spPr>
              <a:xfrm rot="1179857">
                <a:off x="3588725" y="3697345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Arc 33"/>
              <p:cNvSpPr/>
              <p:nvPr/>
            </p:nvSpPr>
            <p:spPr>
              <a:xfrm rot="1179857">
                <a:off x="3706415" y="3648083"/>
                <a:ext cx="1022615" cy="1054347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Arc 39"/>
              <p:cNvSpPr/>
              <p:nvPr/>
            </p:nvSpPr>
            <p:spPr>
              <a:xfrm rot="1179857">
                <a:off x="2050554" y="4337750"/>
                <a:ext cx="1022617" cy="1054346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Arc 40"/>
            <p:cNvSpPr/>
            <p:nvPr/>
          </p:nvSpPr>
          <p:spPr>
            <a:xfrm rot="1179857">
              <a:off x="1526442" y="4039645"/>
              <a:ext cx="1022617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Arc 41"/>
            <p:cNvSpPr/>
            <p:nvPr/>
          </p:nvSpPr>
          <p:spPr>
            <a:xfrm rot="1179857">
              <a:off x="1400543" y="4088892"/>
              <a:ext cx="1022616" cy="1054347"/>
            </a:xfrm>
            <a:prstGeom prst="arc">
              <a:avLst>
                <a:gd name="adj1" fmla="val 16988502"/>
                <a:gd name="adj2" fmla="val 20719747"/>
              </a:avLst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Arrow Connector 35"/>
          <p:cNvCxnSpPr>
            <a:cxnSpLocks/>
          </p:cNvCxnSpPr>
          <p:nvPr/>
        </p:nvCxnSpPr>
        <p:spPr>
          <a:xfrm flipV="1">
            <a:off x="1256106" y="2707825"/>
            <a:ext cx="706725" cy="3326442"/>
          </a:xfrm>
          <a:prstGeom prst="straightConnector1">
            <a:avLst/>
          </a:prstGeom>
          <a:ln w="3810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amazon_b00x4whp5e_echo_1187819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03" y="1558848"/>
            <a:ext cx="904978" cy="904978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pic>
        <p:nvPicPr>
          <p:cNvPr id="38" name="Picture 37" descr="robber-with-eyes-mask-icon-8.jp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54656" y="5538526"/>
            <a:ext cx="1148316" cy="1148316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78521" y="71200"/>
            <a:ext cx="9301041" cy="523220"/>
            <a:chOff x="62476" y="515983"/>
            <a:chExt cx="9301041" cy="523220"/>
          </a:xfrm>
        </p:grpSpPr>
        <p:sp>
          <p:nvSpPr>
            <p:cNvPr id="45" name="Rectangle 44"/>
            <p:cNvSpPr/>
            <p:nvPr/>
          </p:nvSpPr>
          <p:spPr>
            <a:xfrm>
              <a:off x="62476" y="515984"/>
              <a:ext cx="9301041" cy="516234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4051" y="515983"/>
              <a:ext cx="9214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Can someone attack from a longer range?</a:t>
              </a:r>
            </a:p>
          </p:txBody>
        </p:sp>
      </p:grpSp>
      <p:pic>
        <p:nvPicPr>
          <p:cNvPr id="58" name="Picture 57" descr="robber-with-eyes-mask-icon-8.jpg">
            <a:extLst>
              <a:ext uri="{FF2B5EF4-FFF2-40B4-BE49-F238E27FC236}">
                <a16:creationId xmlns:a16="http://schemas.microsoft.com/office/drawing/2014/main" id="{0F63E1F4-6AC9-4298-817B-CCCF463470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84664" y="1910004"/>
            <a:ext cx="794600" cy="794600"/>
          </a:xfrm>
          <a:prstGeom prst="rect">
            <a:avLst/>
          </a:prstGeom>
        </p:spPr>
      </p:pic>
      <p:pic>
        <p:nvPicPr>
          <p:cNvPr id="59" name="Picture 58" descr="Oxygen-Icons.org-Oxygen-Actions-speaker.ico">
            <a:extLst>
              <a:ext uri="{FF2B5EF4-FFF2-40B4-BE49-F238E27FC236}">
                <a16:creationId xmlns:a16="http://schemas.microsoft.com/office/drawing/2014/main" id="{7FCC8B69-6753-49C7-91D5-F966CBA7BA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56366">
            <a:off x="6563308" y="2966663"/>
            <a:ext cx="571159" cy="571159"/>
          </a:xfrm>
          <a:prstGeom prst="rect">
            <a:avLst/>
          </a:prstGeom>
        </p:spPr>
      </p:pic>
      <p:pic>
        <p:nvPicPr>
          <p:cNvPr id="1032" name="Picture 8" descr="Image result for running cartoon -stock -site:123rf.* -site:gettyimages.* -site:fotolia.* -site:dreamstime.* -site:photospin.* -site:fotolibra.* -site:visualphotos.* -site:depositphotos.* -site:profimedia.* -site:clipartof.* -site:colourbox.* -site:pixmac.* -site:inmagine.* -site:cutcaster.* -site:oneinhundred.* -site:clipartoday.* -site:yaymicro.* -site:graphicleftovers.* -site:mostphotos.* -site:featurepics.* -site:masterfile.* -site:pixoto.* -site:clipdealer.* -site:hdimagelib.* -site:fotosearch.* -site:warmpicture.* -site:mediafocus.*">
            <a:extLst>
              <a:ext uri="{FF2B5EF4-FFF2-40B4-BE49-F238E27FC236}">
                <a16:creationId xmlns:a16="http://schemas.microsoft.com/office/drawing/2014/main" id="{B40DF191-4D37-4DA3-B360-1E1598D99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3401">
            <a:off x="7547533" y="4770857"/>
            <a:ext cx="1719632" cy="188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fitbit cartoon">
            <a:extLst>
              <a:ext uri="{FF2B5EF4-FFF2-40B4-BE49-F238E27FC236}">
                <a16:creationId xmlns:a16="http://schemas.microsoft.com/office/drawing/2014/main" id="{77AA9A95-DC4C-4DAC-A3B8-D1A1AFF6E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324" y="4181980"/>
            <a:ext cx="2822808" cy="282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FBA9DE9-C91C-47A9-B655-03A3E77AC75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62227" y="3537267"/>
            <a:ext cx="533816" cy="1501669"/>
          </a:xfrm>
          <a:prstGeom prst="rect">
            <a:avLst/>
          </a:prstGeom>
        </p:spPr>
      </p:pic>
      <p:pic>
        <p:nvPicPr>
          <p:cNvPr id="127" name="Picture 126" descr="Oxygen-Icons.org-Oxygen-Actions-speaker.ico">
            <a:extLst>
              <a:ext uri="{FF2B5EF4-FFF2-40B4-BE49-F238E27FC236}">
                <a16:creationId xmlns:a16="http://schemas.microsoft.com/office/drawing/2014/main" id="{9A454645-CBB2-484F-AAE2-553EBD4433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20943">
            <a:off x="7312905" y="2989093"/>
            <a:ext cx="571159" cy="571159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5B085DF2-BF44-489C-BDA9-1457DEB46B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20019011">
            <a:off x="7604936" y="3539481"/>
            <a:ext cx="486790" cy="136938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C098854D-5BA3-4776-B8E2-6782BDF6CE3F}"/>
              </a:ext>
            </a:extLst>
          </p:cNvPr>
          <p:cNvGrpSpPr/>
          <p:nvPr/>
        </p:nvGrpSpPr>
        <p:grpSpPr>
          <a:xfrm>
            <a:off x="-78521" y="5150596"/>
            <a:ext cx="9301041" cy="712410"/>
            <a:chOff x="-76020" y="3286775"/>
            <a:chExt cx="9301041" cy="712410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9EC408F-C944-4110-B793-5590A8B45B9D}"/>
                </a:ext>
              </a:extLst>
            </p:cNvPr>
            <p:cNvSpPr/>
            <p:nvPr/>
          </p:nvSpPr>
          <p:spPr>
            <a:xfrm>
              <a:off x="-76020" y="3286775"/>
              <a:ext cx="9301041" cy="712410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6088FDF-D158-4058-A4DE-5E55A71032C4}"/>
                </a:ext>
              </a:extLst>
            </p:cNvPr>
            <p:cNvSpPr txBox="1"/>
            <p:nvPr/>
          </p:nvSpPr>
          <p:spPr>
            <a:xfrm>
              <a:off x="-64445" y="3390858"/>
              <a:ext cx="9214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High power makes ultrasonic speakers audible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8742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810" y="463636"/>
            <a:ext cx="3980120" cy="5152516"/>
          </a:xfrm>
          <a:prstGeom prst="rect">
            <a:avLst/>
          </a:prstGeom>
        </p:spPr>
      </p:pic>
      <p:pic>
        <p:nvPicPr>
          <p:cNvPr id="3" name="Picture 2" descr="Oxygen-Icons.org-Oxygen-Actions-speaker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45499">
            <a:off x="6247908" y="2096476"/>
            <a:ext cx="1670701" cy="16707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853" y="4216682"/>
            <a:ext cx="4247147" cy="1550340"/>
          </a:xfrm>
          <a:prstGeom prst="rect">
            <a:avLst/>
          </a:prstGeom>
        </p:spPr>
      </p:pic>
      <p:pic>
        <p:nvPicPr>
          <p:cNvPr id="4" name="Picture 3" descr="Podcast-Opp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6" y="1995761"/>
            <a:ext cx="1547942" cy="1547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02748" y="4306824"/>
            <a:ext cx="4349896" cy="148950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9944C27-480D-8545-8C08-308856EAB312}"/>
              </a:ext>
            </a:extLst>
          </p:cNvPr>
          <p:cNvGrpSpPr/>
          <p:nvPr/>
        </p:nvGrpSpPr>
        <p:grpSpPr>
          <a:xfrm>
            <a:off x="-78520" y="5568626"/>
            <a:ext cx="9301041" cy="712410"/>
            <a:chOff x="-76020" y="3286775"/>
            <a:chExt cx="9301041" cy="7124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A7CCF1-FB11-874E-9279-A3341AE9BF08}"/>
                </a:ext>
              </a:extLst>
            </p:cNvPr>
            <p:cNvSpPr/>
            <p:nvPr/>
          </p:nvSpPr>
          <p:spPr>
            <a:xfrm>
              <a:off x="-76020" y="3286775"/>
              <a:ext cx="9301041" cy="712410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FACCB-82DB-7047-B85B-D06A27E37122}"/>
                </a:ext>
              </a:extLst>
            </p:cNvPr>
            <p:cNvSpPr txBox="1"/>
            <p:nvPr/>
          </p:nvSpPr>
          <p:spPr>
            <a:xfrm>
              <a:off x="-64445" y="3390858"/>
              <a:ext cx="9214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Speakers have nonlinearity too!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168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19013" y="151473"/>
            <a:ext cx="477345" cy="1481557"/>
            <a:chOff x="84920" y="926161"/>
            <a:chExt cx="477345" cy="1971953"/>
          </a:xfrm>
        </p:grpSpPr>
        <p:cxnSp>
          <p:nvCxnSpPr>
            <p:cNvPr id="42" name="Straight Connector 41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TextBox 42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677" y="1221401"/>
            <a:ext cx="8503717" cy="736368"/>
            <a:chOff x="294620" y="2438305"/>
            <a:chExt cx="8849380" cy="736368"/>
          </a:xfrm>
        </p:grpSpPr>
        <p:sp>
          <p:nvSpPr>
            <p:cNvPr id="64" name="TextBox 63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7409418" y="24383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76" name="Freeform 75"/>
          <p:cNvSpPr/>
          <p:nvPr/>
        </p:nvSpPr>
        <p:spPr>
          <a:xfrm>
            <a:off x="520189" y="160525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35" name="Picture 34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4944">
            <a:off x="3470753" y="2485015"/>
            <a:ext cx="1670701" cy="16707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5681" y="141886"/>
            <a:ext cx="650267" cy="565533"/>
          </a:xfrm>
          <a:prstGeom prst="rect">
            <a:avLst/>
          </a:prstGeom>
        </p:spPr>
      </p:pic>
      <p:sp>
        <p:nvSpPr>
          <p:cNvPr id="33" name="Freeform 32"/>
          <p:cNvSpPr/>
          <p:nvPr/>
        </p:nvSpPr>
        <p:spPr>
          <a:xfrm rot="20954269">
            <a:off x="2002011" y="709630"/>
            <a:ext cx="571943" cy="258402"/>
          </a:xfrm>
          <a:custGeom>
            <a:avLst/>
            <a:gdLst>
              <a:gd name="connsiteX0" fmla="*/ 769616 w 769616"/>
              <a:gd name="connsiteY0" fmla="*/ 0 h 442607"/>
              <a:gd name="connsiteX1" fmla="*/ 404048 w 769616"/>
              <a:gd name="connsiteY1" fmla="*/ 404120 h 442607"/>
              <a:gd name="connsiteX2" fmla="*/ 269365 w 769616"/>
              <a:gd name="connsiteY2" fmla="*/ 134707 h 442607"/>
              <a:gd name="connsiteX3" fmla="*/ 0 w 769616"/>
              <a:gd name="connsiteY3" fmla="*/ 442607 h 44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9616" h="442607">
                <a:moveTo>
                  <a:pt x="769616" y="0"/>
                </a:moveTo>
                <a:cubicBezTo>
                  <a:pt x="628519" y="190834"/>
                  <a:pt x="487423" y="381669"/>
                  <a:pt x="404048" y="404120"/>
                </a:cubicBezTo>
                <a:cubicBezTo>
                  <a:pt x="320673" y="426571"/>
                  <a:pt x="336706" y="128293"/>
                  <a:pt x="269365" y="134707"/>
                </a:cubicBezTo>
                <a:cubicBezTo>
                  <a:pt x="202024" y="141121"/>
                  <a:pt x="0" y="442607"/>
                  <a:pt x="0" y="442607"/>
                </a:cubicBezTo>
              </a:path>
            </a:pathLst>
          </a:custGeom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A39A890-B124-4A40-8FC2-F2918AB83C5B}"/>
              </a:ext>
            </a:extLst>
          </p:cNvPr>
          <p:cNvSpPr txBox="1"/>
          <p:nvPr/>
        </p:nvSpPr>
        <p:spPr>
          <a:xfrm>
            <a:off x="1546869" y="224598"/>
            <a:ext cx="22910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Lucida Bright" charset="0"/>
                <a:ea typeface="Lucida Bright" charset="0"/>
                <a:cs typeface="Lucida Bright" charset="0"/>
              </a:rPr>
              <a:t>Voice Command:</a:t>
            </a:r>
          </a:p>
        </p:txBody>
      </p:sp>
    </p:spTree>
    <p:extLst>
      <p:ext uri="{BB962C8B-B14F-4D97-AF65-F5344CB8AC3E}">
        <p14:creationId xmlns:p14="http://schemas.microsoft.com/office/powerpoint/2010/main" val="216608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33" grpId="0" animBg="1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 Acoustics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03143" y="988353"/>
            <a:ext cx="8640857" cy="1068725"/>
            <a:chOff x="503142" y="988353"/>
            <a:chExt cx="8640857" cy="106872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alphaModFix/>
            </a:blip>
            <a:srcRect l="2938" t="43780" b="43671"/>
            <a:stretch/>
          </p:blipFill>
          <p:spPr>
            <a:xfrm>
              <a:off x="890954" y="1100876"/>
              <a:ext cx="8253045" cy="946689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7720882" y="995921"/>
              <a:ext cx="869232" cy="1051644"/>
              <a:chOff x="6478238" y="979872"/>
              <a:chExt cx="869232" cy="1051644"/>
            </a:xfrm>
          </p:grpSpPr>
          <p:pic>
            <p:nvPicPr>
              <p:cNvPr id="9" name="Picture 8" descr="iphone-7-plus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821358" y="1086371"/>
                <a:ext cx="526112" cy="945145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6875229" y="1210864"/>
                <a:ext cx="408686" cy="70301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ucida Bright" charset="0"/>
                  <a:ea typeface="Lucida Bright" charset="0"/>
                  <a:cs typeface="Lucida Bright" charset="0"/>
                </a:endParaRPr>
              </a:p>
            </p:txBody>
          </p:sp>
          <p:pic>
            <p:nvPicPr>
              <p:cNvPr id="11" name="Picture 10" descr="Podcast-Opp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458" y="1600611"/>
                <a:ext cx="298830" cy="293143"/>
              </a:xfrm>
              <a:prstGeom prst="rect">
                <a:avLst/>
              </a:prstGeom>
            </p:spPr>
          </p:pic>
          <p:pic>
            <p:nvPicPr>
              <p:cNvPr id="12" name="Picture 11" descr="yes-check-mark-png-21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78238" y="979872"/>
                <a:ext cx="584860" cy="584860"/>
              </a:xfrm>
              <a:prstGeom prst="rect">
                <a:avLst/>
              </a:prstGeom>
            </p:spPr>
          </p:pic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05596" y="1104483"/>
              <a:ext cx="952595" cy="952595"/>
            </a:xfrm>
            <a:prstGeom prst="rect">
              <a:avLst/>
            </a:prstGeom>
          </p:spPr>
        </p:pic>
        <p:pic>
          <p:nvPicPr>
            <p:cNvPr id="15" name="Picture 14" descr="yes-check-mark-png-21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348" y="988353"/>
              <a:ext cx="584860" cy="58486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1382484" y="1197797"/>
              <a:ext cx="27624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 b="1">
                  <a:latin typeface="Lucida Bright" charset="0"/>
                  <a:ea typeface="Lucida Bright" charset="0"/>
                  <a:cs typeface="Lucida Bright" charset="0"/>
                </a:defRPr>
              </a:lvl1pPr>
            </a:lstStyle>
            <a:p>
              <a:r>
                <a:rPr lang="en-US" sz="2000" dirty="0"/>
                <a:t>Normal Sound</a:t>
              </a:r>
            </a:p>
          </p:txBody>
        </p:sp>
        <p:pic>
          <p:nvPicPr>
            <p:cNvPr id="17" name="Picture 16" descr="Oxygen-Icons.org-Oxygen-Actions-speaker.ico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27786">
              <a:off x="503142" y="1142840"/>
              <a:ext cx="877303" cy="877303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1968741" y="1530036"/>
              <a:ext cx="1529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Lucida Bright" charset="0"/>
                  <a:ea typeface="Lucida Bright" charset="0"/>
                  <a:cs typeface="Lucida Bright" charset="0"/>
                </a:rPr>
                <a:t>(&lt; 24 kHz)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3143" y="2342843"/>
            <a:ext cx="8640857" cy="1093964"/>
            <a:chOff x="503143" y="2194040"/>
            <a:chExt cx="8640857" cy="1093964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>
              <a:alphaModFix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2938" t="43780" b="43671"/>
            <a:stretch/>
          </p:blipFill>
          <p:spPr>
            <a:xfrm>
              <a:off x="890955" y="2331802"/>
              <a:ext cx="8253045" cy="946689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8064003" y="2333346"/>
              <a:ext cx="526112" cy="945145"/>
              <a:chOff x="6821358" y="1086371"/>
              <a:chExt cx="526112" cy="945145"/>
            </a:xfrm>
          </p:grpSpPr>
          <p:pic>
            <p:nvPicPr>
              <p:cNvPr id="28" name="Picture 27" descr="iphone-7-plus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821358" y="1086371"/>
                <a:ext cx="526112" cy="945145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6875229" y="1210864"/>
                <a:ext cx="408686" cy="70301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ucida Bright" charset="0"/>
                  <a:ea typeface="Lucida Bright" charset="0"/>
                  <a:cs typeface="Lucida Bright" charset="0"/>
                </a:endParaRPr>
              </a:p>
            </p:txBody>
          </p:sp>
          <p:pic>
            <p:nvPicPr>
              <p:cNvPr id="30" name="Picture 29" descr="Podcast-Opp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7458" y="1600611"/>
                <a:ext cx="298830" cy="293143"/>
              </a:xfrm>
              <a:prstGeom prst="rect">
                <a:avLst/>
              </a:prstGeom>
            </p:spPr>
          </p:pic>
        </p:grp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05597" y="2335409"/>
              <a:ext cx="952595" cy="952595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475759" y="2431527"/>
              <a:ext cx="27624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 b="1">
                  <a:latin typeface="Lucida Bright" charset="0"/>
                  <a:ea typeface="Lucida Bright" charset="0"/>
                  <a:cs typeface="Lucida Bright" charset="0"/>
                </a:defRPr>
              </a:lvl1pPr>
            </a:lstStyle>
            <a:p>
              <a:r>
                <a:rPr lang="en-US" sz="2000" dirty="0"/>
                <a:t>Ultrasound</a:t>
              </a:r>
            </a:p>
          </p:txBody>
        </p:sp>
        <p:pic>
          <p:nvPicPr>
            <p:cNvPr id="26" name="Picture 25" descr="Oxygen-Icons.org-Oxygen-Actions-speaker.ico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27786">
              <a:off x="503143" y="2373766"/>
              <a:ext cx="877303" cy="877303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050294" y="2805080"/>
              <a:ext cx="1529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Lucida Bright" charset="0"/>
                  <a:ea typeface="Lucida Bright" charset="0"/>
                  <a:cs typeface="Lucida Bright" charset="0"/>
                </a:rPr>
                <a:t>(&gt; 25 kHz)</a:t>
              </a: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6288564" y="2254395"/>
              <a:ext cx="590221" cy="557311"/>
              <a:chOff x="5143382" y="2276435"/>
              <a:chExt cx="590221" cy="557311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5143382" y="2276435"/>
                <a:ext cx="590221" cy="557311"/>
              </a:xfrm>
              <a:prstGeom prst="ellipse">
                <a:avLst/>
              </a:prstGeom>
              <a:noFill/>
              <a:ln w="57150" cmpd="sng">
                <a:solidFill>
                  <a:srgbClr val="FC2025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ucida Bright" charset="0"/>
                  <a:ea typeface="Lucida Bright" charset="0"/>
                  <a:cs typeface="Lucida Bright" charset="0"/>
                </a:endParaRPr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 flipH="1">
                <a:off x="5229818" y="2358052"/>
                <a:ext cx="417350" cy="394079"/>
              </a:xfrm>
              <a:prstGeom prst="line">
                <a:avLst/>
              </a:prstGeom>
              <a:noFill/>
              <a:ln w="57150" cmpd="sng">
                <a:solidFill>
                  <a:srgbClr val="FC2025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7729296" y="2194040"/>
              <a:ext cx="590221" cy="557311"/>
              <a:chOff x="5143382" y="2276435"/>
              <a:chExt cx="590221" cy="557311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5143382" y="2276435"/>
                <a:ext cx="590221" cy="557311"/>
              </a:xfrm>
              <a:prstGeom prst="ellipse">
                <a:avLst/>
              </a:prstGeom>
              <a:noFill/>
              <a:ln w="57150" cmpd="sng">
                <a:solidFill>
                  <a:srgbClr val="FC2025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ucida Bright" charset="0"/>
                  <a:ea typeface="Lucida Bright" charset="0"/>
                  <a:cs typeface="Lucida Bright" charset="0"/>
                </a:endParaRPr>
              </a:p>
            </p:txBody>
          </p:sp>
          <p:cxnSp>
            <p:nvCxnSpPr>
              <p:cNvPr id="37" name="Straight Connector 36"/>
              <p:cNvCxnSpPr/>
              <p:nvPr/>
            </p:nvCxnSpPr>
            <p:spPr>
              <a:xfrm flipH="1">
                <a:off x="5229818" y="2358052"/>
                <a:ext cx="417350" cy="394079"/>
              </a:xfrm>
              <a:prstGeom prst="line">
                <a:avLst/>
              </a:prstGeom>
              <a:noFill/>
              <a:ln w="57150" cmpd="sng">
                <a:solidFill>
                  <a:srgbClr val="FC2025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97" name="Group 96"/>
          <p:cNvGrpSpPr/>
          <p:nvPr/>
        </p:nvGrpSpPr>
        <p:grpSpPr>
          <a:xfrm>
            <a:off x="503142" y="3599594"/>
            <a:ext cx="8640857" cy="1156587"/>
            <a:chOff x="503142" y="3599594"/>
            <a:chExt cx="8640857" cy="1156587"/>
          </a:xfrm>
        </p:grpSpPr>
        <p:grpSp>
          <p:nvGrpSpPr>
            <p:cNvPr id="39" name="Group 38"/>
            <p:cNvGrpSpPr/>
            <p:nvPr/>
          </p:nvGrpSpPr>
          <p:grpSpPr>
            <a:xfrm>
              <a:off x="503142" y="3722572"/>
              <a:ext cx="8640857" cy="1033609"/>
              <a:chOff x="503143" y="2254395"/>
              <a:chExt cx="8640857" cy="1033609"/>
            </a:xfrm>
          </p:grpSpPr>
          <p:pic>
            <p:nvPicPr>
              <p:cNvPr id="40" name="Picture 39"/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rcRect l="2938" t="43780" b="43671"/>
              <a:stretch/>
            </p:blipFill>
            <p:spPr>
              <a:xfrm>
                <a:off x="890955" y="2331802"/>
                <a:ext cx="8253045" cy="946689"/>
              </a:xfrm>
              <a:prstGeom prst="rect">
                <a:avLst/>
              </a:prstGeom>
            </p:spPr>
          </p:pic>
          <p:grpSp>
            <p:nvGrpSpPr>
              <p:cNvPr id="41" name="Group 40"/>
              <p:cNvGrpSpPr/>
              <p:nvPr/>
            </p:nvGrpSpPr>
            <p:grpSpPr>
              <a:xfrm>
                <a:off x="8064003" y="2333346"/>
                <a:ext cx="526112" cy="945145"/>
                <a:chOff x="6821358" y="1086371"/>
                <a:chExt cx="526112" cy="945145"/>
              </a:xfrm>
            </p:grpSpPr>
            <p:pic>
              <p:nvPicPr>
                <p:cNvPr id="52" name="Picture 51" descr="iphone-7-plus.jpg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6821358" y="1086371"/>
                  <a:ext cx="526112" cy="945145"/>
                </a:xfrm>
                <a:prstGeom prst="rect">
                  <a:avLst/>
                </a:prstGeom>
              </p:spPr>
            </p:pic>
            <p:sp>
              <p:nvSpPr>
                <p:cNvPr id="53" name="Rectangle 52"/>
                <p:cNvSpPr/>
                <p:nvPr/>
              </p:nvSpPr>
              <p:spPr>
                <a:xfrm>
                  <a:off x="6875229" y="1210864"/>
                  <a:ext cx="408686" cy="703011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Lucida Bright" charset="0"/>
                    <a:ea typeface="Lucida Bright" charset="0"/>
                    <a:cs typeface="Lucida Bright" charset="0"/>
                  </a:endParaRPr>
                </a:p>
              </p:txBody>
            </p:sp>
            <p:pic>
              <p:nvPicPr>
                <p:cNvPr id="54" name="Picture 53" descr="Podcast-Opp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27458" y="1600611"/>
                  <a:ext cx="298830" cy="293143"/>
                </a:xfrm>
                <a:prstGeom prst="rect">
                  <a:avLst/>
                </a:prstGeom>
              </p:spPr>
            </p:pic>
          </p:grpSp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05597" y="2335409"/>
                <a:ext cx="952595" cy="952595"/>
              </a:xfrm>
              <a:prstGeom prst="rect">
                <a:avLst/>
              </a:prstGeom>
            </p:spPr>
          </p:pic>
          <p:sp>
            <p:nvSpPr>
              <p:cNvPr id="43" name="TextBox 42"/>
              <p:cNvSpPr txBox="1"/>
              <p:nvPr/>
            </p:nvSpPr>
            <p:spPr>
              <a:xfrm>
                <a:off x="1463206" y="2421213"/>
                <a:ext cx="30544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400" b="1">
                    <a:latin typeface="Lucida Bright" charset="0"/>
                    <a:ea typeface="Lucida Bright" charset="0"/>
                    <a:cs typeface="Lucida Bright" charset="0"/>
                  </a:defRPr>
                </a:lvl1pPr>
              </a:lstStyle>
              <a:p>
                <a:r>
                  <a:rPr lang="en-US" sz="2000" dirty="0"/>
                  <a:t>“Inaudible Acoustics”</a:t>
                </a:r>
              </a:p>
            </p:txBody>
          </p:sp>
          <p:pic>
            <p:nvPicPr>
              <p:cNvPr id="44" name="Picture 43" descr="Oxygen-Icons.org-Oxygen-Actions-speaker.ico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027786">
                <a:off x="503143" y="2373766"/>
                <a:ext cx="877303" cy="877303"/>
              </a:xfrm>
              <a:prstGeom prst="rect">
                <a:avLst/>
              </a:prstGeom>
            </p:spPr>
          </p:pic>
          <p:sp>
            <p:nvSpPr>
              <p:cNvPr id="45" name="TextBox 44"/>
              <p:cNvSpPr txBox="1"/>
              <p:nvPr/>
            </p:nvSpPr>
            <p:spPr>
              <a:xfrm>
                <a:off x="2037742" y="2794766"/>
                <a:ext cx="15295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Lucida Bright" charset="0"/>
                    <a:ea typeface="Lucida Bright" charset="0"/>
                    <a:cs typeface="Lucida Bright" charset="0"/>
                  </a:rPr>
                  <a:t>(&gt; 25 kHz)</a:t>
                </a:r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6288564" y="2254395"/>
                <a:ext cx="590221" cy="557311"/>
                <a:chOff x="5143382" y="2276435"/>
                <a:chExt cx="590221" cy="557311"/>
              </a:xfrm>
            </p:grpSpPr>
            <p:sp>
              <p:nvSpPr>
                <p:cNvPr id="50" name="Oval 49"/>
                <p:cNvSpPr/>
                <p:nvPr/>
              </p:nvSpPr>
              <p:spPr>
                <a:xfrm>
                  <a:off x="5143382" y="2276435"/>
                  <a:ext cx="590221" cy="557311"/>
                </a:xfrm>
                <a:prstGeom prst="ellipse">
                  <a:avLst/>
                </a:prstGeom>
                <a:noFill/>
                <a:ln w="57150" cmpd="sng">
                  <a:solidFill>
                    <a:srgbClr val="FC2025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Lucida Bright" charset="0"/>
                    <a:ea typeface="Lucida Bright" charset="0"/>
                    <a:cs typeface="Lucida Bright" charset="0"/>
                  </a:endParaRPr>
                </a:p>
              </p:txBody>
            </p:sp>
            <p:cxnSp>
              <p:nvCxnSpPr>
                <p:cNvPr id="51" name="Straight Connector 50"/>
                <p:cNvCxnSpPr/>
                <p:nvPr/>
              </p:nvCxnSpPr>
              <p:spPr>
                <a:xfrm flipH="1">
                  <a:off x="5229818" y="2358052"/>
                  <a:ext cx="417350" cy="394079"/>
                </a:xfrm>
                <a:prstGeom prst="line">
                  <a:avLst/>
                </a:prstGeom>
                <a:noFill/>
                <a:ln w="57150" cmpd="sng">
                  <a:solidFill>
                    <a:srgbClr val="FC2025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pic>
          <p:nvPicPr>
            <p:cNvPr id="55" name="Picture 54" descr="yes-check-mark-png-21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4329" y="3599594"/>
              <a:ext cx="584860" cy="584860"/>
            </a:xfrm>
            <a:prstGeom prst="rect">
              <a:avLst/>
            </a:prstGeom>
          </p:spPr>
        </p:pic>
      </p:grpSp>
      <p:grpSp>
        <p:nvGrpSpPr>
          <p:cNvPr id="56" name="Group 55"/>
          <p:cNvGrpSpPr/>
          <p:nvPr/>
        </p:nvGrpSpPr>
        <p:grpSpPr>
          <a:xfrm>
            <a:off x="1475759" y="5055628"/>
            <a:ext cx="6882085" cy="1602063"/>
            <a:chOff x="1830461" y="5176223"/>
            <a:chExt cx="6447470" cy="1602063"/>
          </a:xfrm>
        </p:grpSpPr>
        <p:sp>
          <p:nvSpPr>
            <p:cNvPr id="57" name="TextBox 56"/>
            <p:cNvSpPr txBox="1"/>
            <p:nvPr/>
          </p:nvSpPr>
          <p:spPr>
            <a:xfrm flipH="1">
              <a:off x="2571698" y="5439308"/>
              <a:ext cx="41525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Lucida Bright" charset="0"/>
                  <a:ea typeface="Lucida Bright" charset="0"/>
                  <a:cs typeface="Lucida Bright" charset="0"/>
                </a:rPr>
                <a:t>“Alexa, open the garage door!”</a:t>
              </a:r>
            </a:p>
          </p:txBody>
        </p:sp>
        <p:pic>
          <p:nvPicPr>
            <p:cNvPr id="58" name="Picture 57" descr="robber-with-eyes-mask-icon-8.jpg"/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0461" y="5770876"/>
              <a:ext cx="913949" cy="913949"/>
            </a:xfrm>
            <a:prstGeom prst="rect">
              <a:avLst/>
            </a:prstGeom>
          </p:spPr>
        </p:pic>
        <p:pic>
          <p:nvPicPr>
            <p:cNvPr id="59" name="Picture 58" descr="amazon_b00x4whp5e_echo_1187819.jpg"/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80" b="10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42216" y="5405363"/>
              <a:ext cx="1372923" cy="1372923"/>
            </a:xfrm>
            <a:prstGeom prst="rect">
              <a:avLst/>
            </a:prstGeom>
          </p:spPr>
        </p:pic>
        <p:grpSp>
          <p:nvGrpSpPr>
            <p:cNvPr id="60" name="Group 59"/>
            <p:cNvGrpSpPr/>
            <p:nvPr/>
          </p:nvGrpSpPr>
          <p:grpSpPr>
            <a:xfrm flipH="1">
              <a:off x="7602543" y="5176223"/>
              <a:ext cx="675388" cy="431293"/>
              <a:chOff x="1665560" y="3369730"/>
              <a:chExt cx="817219" cy="521866"/>
            </a:xfrm>
          </p:grpSpPr>
          <p:sp>
            <p:nvSpPr>
              <p:cNvPr id="95" name="Oval Callout 94"/>
              <p:cNvSpPr/>
              <p:nvPr/>
            </p:nvSpPr>
            <p:spPr>
              <a:xfrm>
                <a:off x="1665560" y="3404651"/>
                <a:ext cx="817219" cy="486945"/>
              </a:xfrm>
              <a:prstGeom prst="wedgeEllipseCallout">
                <a:avLst>
                  <a:gd name="adj1" fmla="val 69439"/>
                  <a:gd name="adj2" fmla="val 64284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720224" y="3369730"/>
                <a:ext cx="707910" cy="461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rgbClr val="009051"/>
                    </a:solidFill>
                    <a:latin typeface="Helvetica Neue"/>
                    <a:cs typeface="Helvetica Neue"/>
                  </a:rPr>
                  <a:t>Ok</a:t>
                </a:r>
                <a:endParaRPr lang="en-US" sz="2400" dirty="0">
                  <a:solidFill>
                    <a:srgbClr val="009051"/>
                  </a:solidFill>
                  <a:latin typeface="Helvetica Neue"/>
                  <a:cs typeface="Helvetica Neue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505213" y="5711100"/>
              <a:ext cx="4105864" cy="970426"/>
              <a:chOff x="1993233" y="5660210"/>
              <a:chExt cx="4105864" cy="970426"/>
            </a:xfrm>
          </p:grpSpPr>
          <p:pic>
            <p:nvPicPr>
              <p:cNvPr id="62" name="Picture 61"/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192903" y="5660210"/>
                <a:ext cx="527912" cy="970426"/>
              </a:xfrm>
              <a:prstGeom prst="rect">
                <a:avLst/>
              </a:prstGeom>
            </p:spPr>
          </p:pic>
          <p:sp>
            <p:nvSpPr>
              <p:cNvPr id="63" name="Arc 62"/>
              <p:cNvSpPr/>
              <p:nvPr/>
            </p:nvSpPr>
            <p:spPr>
              <a:xfrm rot="2453866">
                <a:off x="1993233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Arc 63"/>
              <p:cNvSpPr/>
              <p:nvPr/>
            </p:nvSpPr>
            <p:spPr>
              <a:xfrm rot="2453866">
                <a:off x="2098004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Arc 64"/>
              <p:cNvSpPr/>
              <p:nvPr/>
            </p:nvSpPr>
            <p:spPr>
              <a:xfrm rot="2453866">
                <a:off x="2202777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Arc 65"/>
              <p:cNvSpPr/>
              <p:nvPr/>
            </p:nvSpPr>
            <p:spPr>
              <a:xfrm rot="2453866">
                <a:off x="2307548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Arc 66"/>
              <p:cNvSpPr/>
              <p:nvPr/>
            </p:nvSpPr>
            <p:spPr>
              <a:xfrm rot="2453866">
                <a:off x="2412320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Arc 67"/>
              <p:cNvSpPr/>
              <p:nvPr/>
            </p:nvSpPr>
            <p:spPr>
              <a:xfrm rot="2453866">
                <a:off x="2620709" y="5693710"/>
                <a:ext cx="862760" cy="866014"/>
              </a:xfrm>
              <a:prstGeom prst="arc">
                <a:avLst>
                  <a:gd name="adj1" fmla="val 16988502"/>
                  <a:gd name="adj2" fmla="val 20879369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Arc 68"/>
              <p:cNvSpPr/>
              <p:nvPr/>
            </p:nvSpPr>
            <p:spPr>
              <a:xfrm rot="2453866">
                <a:off x="2726167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Arc 69"/>
              <p:cNvSpPr/>
              <p:nvPr/>
            </p:nvSpPr>
            <p:spPr>
              <a:xfrm rot="2453866">
                <a:off x="2830938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Arc 70"/>
              <p:cNvSpPr/>
              <p:nvPr/>
            </p:nvSpPr>
            <p:spPr>
              <a:xfrm rot="2453866">
                <a:off x="2935710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Arc 71"/>
              <p:cNvSpPr/>
              <p:nvPr/>
            </p:nvSpPr>
            <p:spPr>
              <a:xfrm rot="2453866">
                <a:off x="304048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Arc 72"/>
              <p:cNvSpPr/>
              <p:nvPr/>
            </p:nvSpPr>
            <p:spPr>
              <a:xfrm rot="2453866">
                <a:off x="3145254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/>
              <p:cNvSpPr/>
              <p:nvPr/>
            </p:nvSpPr>
            <p:spPr>
              <a:xfrm rot="2453866">
                <a:off x="3250025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Arc 74"/>
              <p:cNvSpPr/>
              <p:nvPr/>
            </p:nvSpPr>
            <p:spPr>
              <a:xfrm rot="2453866">
                <a:off x="3354797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Arc 75"/>
              <p:cNvSpPr/>
              <p:nvPr/>
            </p:nvSpPr>
            <p:spPr>
              <a:xfrm rot="2453866">
                <a:off x="3459569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Arc 76"/>
              <p:cNvSpPr/>
              <p:nvPr/>
            </p:nvSpPr>
            <p:spPr>
              <a:xfrm rot="2453866">
                <a:off x="3564340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Arc 77"/>
              <p:cNvSpPr/>
              <p:nvPr/>
            </p:nvSpPr>
            <p:spPr>
              <a:xfrm rot="2453866">
                <a:off x="366911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Arc 78"/>
              <p:cNvSpPr/>
              <p:nvPr/>
            </p:nvSpPr>
            <p:spPr>
              <a:xfrm rot="2453866">
                <a:off x="3773884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Arc 79"/>
              <p:cNvSpPr/>
              <p:nvPr/>
            </p:nvSpPr>
            <p:spPr>
              <a:xfrm rot="2453866">
                <a:off x="3878656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Arc 80"/>
              <p:cNvSpPr/>
              <p:nvPr/>
            </p:nvSpPr>
            <p:spPr>
              <a:xfrm rot="2453866">
                <a:off x="3983427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Arc 81"/>
              <p:cNvSpPr/>
              <p:nvPr/>
            </p:nvSpPr>
            <p:spPr>
              <a:xfrm rot="2453866">
                <a:off x="4088199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Arc 82"/>
              <p:cNvSpPr/>
              <p:nvPr/>
            </p:nvSpPr>
            <p:spPr>
              <a:xfrm rot="2453866">
                <a:off x="4192971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Arc 83"/>
              <p:cNvSpPr/>
              <p:nvPr/>
            </p:nvSpPr>
            <p:spPr>
              <a:xfrm rot="2453866">
                <a:off x="429774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Arc 84"/>
              <p:cNvSpPr/>
              <p:nvPr/>
            </p:nvSpPr>
            <p:spPr>
              <a:xfrm rot="2453866">
                <a:off x="4402514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Arc 85"/>
              <p:cNvSpPr/>
              <p:nvPr/>
            </p:nvSpPr>
            <p:spPr>
              <a:xfrm rot="2453866">
                <a:off x="4507286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Arc 86"/>
              <p:cNvSpPr/>
              <p:nvPr/>
            </p:nvSpPr>
            <p:spPr>
              <a:xfrm rot="2453866">
                <a:off x="4600627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Arc 87"/>
              <p:cNvSpPr/>
              <p:nvPr/>
            </p:nvSpPr>
            <p:spPr>
              <a:xfrm rot="2453866">
                <a:off x="4705398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Arc 88"/>
              <p:cNvSpPr/>
              <p:nvPr/>
            </p:nvSpPr>
            <p:spPr>
              <a:xfrm rot="2453866">
                <a:off x="4810170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Arc 89"/>
              <p:cNvSpPr/>
              <p:nvPr/>
            </p:nvSpPr>
            <p:spPr>
              <a:xfrm rot="2453866">
                <a:off x="491494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Arc 90"/>
              <p:cNvSpPr/>
              <p:nvPr/>
            </p:nvSpPr>
            <p:spPr>
              <a:xfrm rot="2453866">
                <a:off x="502131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Arc 91"/>
              <p:cNvSpPr/>
              <p:nvPr/>
            </p:nvSpPr>
            <p:spPr>
              <a:xfrm rot="2453866">
                <a:off x="5128442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Arc 92"/>
              <p:cNvSpPr/>
              <p:nvPr/>
            </p:nvSpPr>
            <p:spPr>
              <a:xfrm rot="2453866">
                <a:off x="5236337" y="5693710"/>
                <a:ext cx="862760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c 93"/>
              <p:cNvSpPr/>
              <p:nvPr/>
            </p:nvSpPr>
            <p:spPr>
              <a:xfrm rot="2453866">
                <a:off x="2500608" y="5693711"/>
                <a:ext cx="862761" cy="866014"/>
              </a:xfrm>
              <a:prstGeom prst="arc">
                <a:avLst>
                  <a:gd name="adj1" fmla="val 16988502"/>
                  <a:gd name="adj2" fmla="val 20719747"/>
                </a:avLst>
              </a:prstGeom>
              <a:ln w="38100" cmpd="sng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511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19013" y="151473"/>
            <a:ext cx="477345" cy="1481557"/>
            <a:chOff x="84920" y="926161"/>
            <a:chExt cx="477345" cy="1971953"/>
          </a:xfrm>
        </p:grpSpPr>
        <p:cxnSp>
          <p:nvCxnSpPr>
            <p:cNvPr id="42" name="Straight Connector 41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TextBox 42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677" y="1221401"/>
            <a:ext cx="8503717" cy="736368"/>
            <a:chOff x="294620" y="2438305"/>
            <a:chExt cx="8849380" cy="736368"/>
          </a:xfrm>
        </p:grpSpPr>
        <p:sp>
          <p:nvSpPr>
            <p:cNvPr id="64" name="TextBox 63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7409418" y="24383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76" name="Freeform 75"/>
          <p:cNvSpPr/>
          <p:nvPr/>
        </p:nvSpPr>
        <p:spPr>
          <a:xfrm>
            <a:off x="4442038" y="160525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35" name="Picture 34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4944">
            <a:off x="3470753" y="2485015"/>
            <a:ext cx="1670701" cy="1670701"/>
          </a:xfrm>
          <a:prstGeom prst="rect">
            <a:avLst/>
          </a:prstGeom>
        </p:spPr>
      </p:pic>
      <p:sp>
        <p:nvSpPr>
          <p:cNvPr id="36" name="Down Arrow 35"/>
          <p:cNvSpPr/>
          <p:nvPr/>
        </p:nvSpPr>
        <p:spPr>
          <a:xfrm>
            <a:off x="3981809" y="2042937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120731" y="2595750"/>
            <a:ext cx="2783134" cy="1042290"/>
            <a:chOff x="5120731" y="2622644"/>
            <a:chExt cx="2783134" cy="1042290"/>
          </a:xfrm>
        </p:grpSpPr>
        <p:grpSp>
          <p:nvGrpSpPr>
            <p:cNvPr id="44" name="Group 43"/>
            <p:cNvGrpSpPr/>
            <p:nvPr/>
          </p:nvGrpSpPr>
          <p:grpSpPr>
            <a:xfrm>
              <a:off x="5405901" y="3034930"/>
              <a:ext cx="2225362" cy="630004"/>
              <a:chOff x="3873576" y="3805966"/>
              <a:chExt cx="1829727" cy="517925"/>
            </a:xfrm>
          </p:grpSpPr>
          <p:pic>
            <p:nvPicPr>
              <p:cNvPr id="46" name="Picture 45" descr="a1vi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89857" y="3805966"/>
                <a:ext cx="1702558" cy="501645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" name="Rectangle 47"/>
              <p:cNvSpPr/>
              <p:nvPr/>
            </p:nvSpPr>
            <p:spPr>
              <a:xfrm>
                <a:off x="3873576" y="3822246"/>
                <a:ext cx="1829727" cy="501645"/>
              </a:xfrm>
              <a:prstGeom prst="rect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120731" y="2622644"/>
              <a:ext cx="27831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Lucida Bright" charset="0"/>
                  <a:ea typeface="Lucida Bright" charset="0"/>
                  <a:cs typeface="Lucida Bright" charset="0"/>
                </a:rPr>
                <a:t>Speaker Nonlinearity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661484" y="165132"/>
            <a:ext cx="2705858" cy="864195"/>
            <a:chOff x="5661484" y="165132"/>
            <a:chExt cx="2705858" cy="86419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3735" y="215964"/>
              <a:ext cx="2003607" cy="565533"/>
            </a:xfrm>
            <a:prstGeom prst="rect">
              <a:avLst/>
            </a:prstGeom>
          </p:spPr>
        </p:pic>
        <p:sp>
          <p:nvSpPr>
            <p:cNvPr id="33" name="Freeform 32"/>
            <p:cNvSpPr/>
            <p:nvPr/>
          </p:nvSpPr>
          <p:spPr>
            <a:xfrm rot="20954269">
              <a:off x="5752350" y="770925"/>
              <a:ext cx="571943" cy="258402"/>
            </a:xfrm>
            <a:custGeom>
              <a:avLst/>
              <a:gdLst>
                <a:gd name="connsiteX0" fmla="*/ 769616 w 769616"/>
                <a:gd name="connsiteY0" fmla="*/ 0 h 442607"/>
                <a:gd name="connsiteX1" fmla="*/ 404048 w 769616"/>
                <a:gd name="connsiteY1" fmla="*/ 404120 h 442607"/>
                <a:gd name="connsiteX2" fmla="*/ 269365 w 769616"/>
                <a:gd name="connsiteY2" fmla="*/ 134707 h 442607"/>
                <a:gd name="connsiteX3" fmla="*/ 0 w 769616"/>
                <a:gd name="connsiteY3" fmla="*/ 442607 h 442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616" h="442607">
                  <a:moveTo>
                    <a:pt x="769616" y="0"/>
                  </a:moveTo>
                  <a:cubicBezTo>
                    <a:pt x="628519" y="190834"/>
                    <a:pt x="487423" y="381669"/>
                    <a:pt x="404048" y="404120"/>
                  </a:cubicBezTo>
                  <a:cubicBezTo>
                    <a:pt x="320673" y="426571"/>
                    <a:pt x="336706" y="128293"/>
                    <a:pt x="269365" y="134707"/>
                  </a:cubicBezTo>
                  <a:cubicBezTo>
                    <a:pt x="202024" y="141121"/>
                    <a:pt x="0" y="442607"/>
                    <a:pt x="0" y="442607"/>
                  </a:cubicBezTo>
                </a:path>
              </a:pathLst>
            </a:custGeom>
            <a:ln w="2857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74" descr="a1vin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-14554"/>
            <a:stretch/>
          </p:blipFill>
          <p:spPr>
            <a:xfrm>
              <a:off x="5661484" y="165132"/>
              <a:ext cx="456538" cy="635462"/>
            </a:xfrm>
            <a:prstGeom prst="rect">
              <a:avLst/>
            </a:prstGeom>
            <a:ln>
              <a:noFill/>
            </a:ln>
          </p:spPr>
        </p:pic>
        <p:sp>
          <p:nvSpPr>
            <p:cNvPr id="6" name="TextBox 5"/>
            <p:cNvSpPr txBox="1"/>
            <p:nvPr/>
          </p:nvSpPr>
          <p:spPr>
            <a:xfrm>
              <a:off x="6084226" y="196982"/>
              <a:ext cx="8435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262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735" y="215964"/>
            <a:ext cx="2003607" cy="565533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-19013" y="151473"/>
            <a:ext cx="477345" cy="1481557"/>
            <a:chOff x="84920" y="926161"/>
            <a:chExt cx="477345" cy="1971953"/>
          </a:xfrm>
        </p:grpSpPr>
        <p:cxnSp>
          <p:nvCxnSpPr>
            <p:cNvPr id="42" name="Straight Connector 41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TextBox 42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677" y="1221401"/>
            <a:ext cx="8503717" cy="736368"/>
            <a:chOff x="294620" y="2438305"/>
            <a:chExt cx="8849380" cy="736368"/>
          </a:xfrm>
        </p:grpSpPr>
        <p:sp>
          <p:nvSpPr>
            <p:cNvPr id="64" name="TextBox 63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7409418" y="24383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76" name="Freeform 75"/>
          <p:cNvSpPr/>
          <p:nvPr/>
        </p:nvSpPr>
        <p:spPr>
          <a:xfrm>
            <a:off x="4442038" y="160525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 rot="20954269">
            <a:off x="5752350" y="770925"/>
            <a:ext cx="571943" cy="258402"/>
          </a:xfrm>
          <a:custGeom>
            <a:avLst/>
            <a:gdLst>
              <a:gd name="connsiteX0" fmla="*/ 769616 w 769616"/>
              <a:gd name="connsiteY0" fmla="*/ 0 h 442607"/>
              <a:gd name="connsiteX1" fmla="*/ 404048 w 769616"/>
              <a:gd name="connsiteY1" fmla="*/ 404120 h 442607"/>
              <a:gd name="connsiteX2" fmla="*/ 269365 w 769616"/>
              <a:gd name="connsiteY2" fmla="*/ 134707 h 442607"/>
              <a:gd name="connsiteX3" fmla="*/ 0 w 769616"/>
              <a:gd name="connsiteY3" fmla="*/ 442607 h 44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9616" h="442607">
                <a:moveTo>
                  <a:pt x="769616" y="0"/>
                </a:moveTo>
                <a:cubicBezTo>
                  <a:pt x="628519" y="190834"/>
                  <a:pt x="487423" y="381669"/>
                  <a:pt x="404048" y="404120"/>
                </a:cubicBezTo>
                <a:cubicBezTo>
                  <a:pt x="320673" y="426571"/>
                  <a:pt x="336706" y="128293"/>
                  <a:pt x="269365" y="134707"/>
                </a:cubicBezTo>
                <a:cubicBezTo>
                  <a:pt x="202024" y="141121"/>
                  <a:pt x="0" y="442607"/>
                  <a:pt x="0" y="442607"/>
                </a:cubicBezTo>
              </a:path>
            </a:pathLst>
          </a:custGeom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Oxygen-Icons.org-Oxygen-Actions-speaker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4944">
            <a:off x="3470753" y="2485015"/>
            <a:ext cx="1670701" cy="1670701"/>
          </a:xfrm>
          <a:prstGeom prst="rect">
            <a:avLst/>
          </a:prstGeom>
        </p:spPr>
      </p:pic>
      <p:sp>
        <p:nvSpPr>
          <p:cNvPr id="36" name="Down Arrow 35"/>
          <p:cNvSpPr/>
          <p:nvPr/>
        </p:nvSpPr>
        <p:spPr>
          <a:xfrm>
            <a:off x="3981809" y="2042937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120731" y="2595750"/>
            <a:ext cx="2783134" cy="1042290"/>
            <a:chOff x="5120731" y="2622644"/>
            <a:chExt cx="2783134" cy="1042290"/>
          </a:xfrm>
        </p:grpSpPr>
        <p:grpSp>
          <p:nvGrpSpPr>
            <p:cNvPr id="44" name="Group 43"/>
            <p:cNvGrpSpPr/>
            <p:nvPr/>
          </p:nvGrpSpPr>
          <p:grpSpPr>
            <a:xfrm>
              <a:off x="5405901" y="3034930"/>
              <a:ext cx="2225362" cy="630004"/>
              <a:chOff x="3873576" y="3805966"/>
              <a:chExt cx="1829727" cy="517925"/>
            </a:xfrm>
          </p:grpSpPr>
          <p:pic>
            <p:nvPicPr>
              <p:cNvPr id="46" name="Picture 45" descr="a1v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89857" y="3805966"/>
                <a:ext cx="1702558" cy="501645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" name="Rectangle 47"/>
              <p:cNvSpPr/>
              <p:nvPr/>
            </p:nvSpPr>
            <p:spPr>
              <a:xfrm>
                <a:off x="3873576" y="3822246"/>
                <a:ext cx="1829727" cy="501645"/>
              </a:xfrm>
              <a:prstGeom prst="rect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120731" y="2622644"/>
              <a:ext cx="27831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Lucida Bright" charset="0"/>
                  <a:ea typeface="Lucida Bright" charset="0"/>
                  <a:cs typeface="Lucida Bright" charset="0"/>
                </a:rPr>
                <a:t>Speaker Nonlinearity</a:t>
              </a:r>
            </a:p>
          </p:txBody>
        </p:sp>
      </p:grpSp>
      <p:sp>
        <p:nvSpPr>
          <p:cNvPr id="49" name="Down Arrow 48"/>
          <p:cNvSpPr/>
          <p:nvPr/>
        </p:nvSpPr>
        <p:spPr>
          <a:xfrm>
            <a:off x="4019625" y="3940919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66836" y="5131651"/>
            <a:ext cx="477345" cy="1481557"/>
            <a:chOff x="84920" y="926161"/>
            <a:chExt cx="477345" cy="1971953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7" name="TextBox 56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530526" y="6568615"/>
            <a:ext cx="8503717" cy="369332"/>
            <a:chOff x="294620" y="2805341"/>
            <a:chExt cx="8849380" cy="369332"/>
          </a:xfrm>
        </p:grpSpPr>
        <p:sp>
          <p:nvSpPr>
            <p:cNvPr id="61" name="TextBox 6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2" name="Straight Connector 61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036" y="4630656"/>
            <a:ext cx="1949658" cy="418419"/>
          </a:xfrm>
          <a:prstGeom prst="rect">
            <a:avLst/>
          </a:prstGeom>
        </p:spPr>
      </p:pic>
      <p:pic>
        <p:nvPicPr>
          <p:cNvPr id="75" name="Picture 74" descr="a1vin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4554"/>
          <a:stretch/>
        </p:blipFill>
        <p:spPr>
          <a:xfrm>
            <a:off x="5661484" y="165132"/>
            <a:ext cx="456538" cy="635462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084226" y="196982"/>
            <a:ext cx="843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4955750" y="3670019"/>
            <a:ext cx="1008397" cy="976058"/>
          </a:xfrm>
          <a:prstGeom prst="straightConnector1">
            <a:avLst/>
          </a:prstGeom>
          <a:ln w="38100">
            <a:solidFill>
              <a:srgbClr val="00905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4779818" y="5035892"/>
            <a:ext cx="2461" cy="478217"/>
          </a:xfrm>
          <a:prstGeom prst="straightConnector1">
            <a:avLst/>
          </a:prstGeom>
          <a:ln w="38100">
            <a:solidFill>
              <a:srgbClr val="00905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Freeform 51"/>
          <p:cNvSpPr/>
          <p:nvPr/>
        </p:nvSpPr>
        <p:spPr>
          <a:xfrm>
            <a:off x="4442035" y="5612933"/>
            <a:ext cx="1881808" cy="987974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9255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735" y="215964"/>
            <a:ext cx="2003607" cy="56553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3" y="4502134"/>
            <a:ext cx="3525408" cy="629984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-19013" y="151473"/>
            <a:ext cx="477345" cy="1481557"/>
            <a:chOff x="84920" y="926161"/>
            <a:chExt cx="477345" cy="1971953"/>
          </a:xfrm>
        </p:grpSpPr>
        <p:cxnSp>
          <p:nvCxnSpPr>
            <p:cNvPr id="42" name="Straight Connector 41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TextBox 42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677" y="1221401"/>
            <a:ext cx="8503717" cy="736368"/>
            <a:chOff x="294620" y="2438305"/>
            <a:chExt cx="8849380" cy="736368"/>
          </a:xfrm>
        </p:grpSpPr>
        <p:sp>
          <p:nvSpPr>
            <p:cNvPr id="64" name="TextBox 63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7409418" y="24383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76" name="Freeform 75"/>
          <p:cNvSpPr/>
          <p:nvPr/>
        </p:nvSpPr>
        <p:spPr>
          <a:xfrm>
            <a:off x="4442038" y="160525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 rot="20954269">
            <a:off x="5752350" y="770925"/>
            <a:ext cx="571943" cy="258402"/>
          </a:xfrm>
          <a:custGeom>
            <a:avLst/>
            <a:gdLst>
              <a:gd name="connsiteX0" fmla="*/ 769616 w 769616"/>
              <a:gd name="connsiteY0" fmla="*/ 0 h 442607"/>
              <a:gd name="connsiteX1" fmla="*/ 404048 w 769616"/>
              <a:gd name="connsiteY1" fmla="*/ 404120 h 442607"/>
              <a:gd name="connsiteX2" fmla="*/ 269365 w 769616"/>
              <a:gd name="connsiteY2" fmla="*/ 134707 h 442607"/>
              <a:gd name="connsiteX3" fmla="*/ 0 w 769616"/>
              <a:gd name="connsiteY3" fmla="*/ 442607 h 44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9616" h="442607">
                <a:moveTo>
                  <a:pt x="769616" y="0"/>
                </a:moveTo>
                <a:cubicBezTo>
                  <a:pt x="628519" y="190834"/>
                  <a:pt x="487423" y="381669"/>
                  <a:pt x="404048" y="404120"/>
                </a:cubicBezTo>
                <a:cubicBezTo>
                  <a:pt x="320673" y="426571"/>
                  <a:pt x="336706" y="128293"/>
                  <a:pt x="269365" y="134707"/>
                </a:cubicBezTo>
                <a:cubicBezTo>
                  <a:pt x="202024" y="141121"/>
                  <a:pt x="0" y="442607"/>
                  <a:pt x="0" y="442607"/>
                </a:cubicBezTo>
              </a:path>
            </a:pathLst>
          </a:custGeom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Oxygen-Icons.org-Oxygen-Actions-speaker.ico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4944">
            <a:off x="3470753" y="2485015"/>
            <a:ext cx="1670701" cy="1670701"/>
          </a:xfrm>
          <a:prstGeom prst="rect">
            <a:avLst/>
          </a:prstGeom>
        </p:spPr>
      </p:pic>
      <p:sp>
        <p:nvSpPr>
          <p:cNvPr id="36" name="Down Arrow 35"/>
          <p:cNvSpPr/>
          <p:nvPr/>
        </p:nvSpPr>
        <p:spPr>
          <a:xfrm>
            <a:off x="3981809" y="2042937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120731" y="2595750"/>
            <a:ext cx="2783134" cy="1042290"/>
            <a:chOff x="5120731" y="2622644"/>
            <a:chExt cx="2783134" cy="1042290"/>
          </a:xfrm>
        </p:grpSpPr>
        <p:grpSp>
          <p:nvGrpSpPr>
            <p:cNvPr id="44" name="Group 43"/>
            <p:cNvGrpSpPr/>
            <p:nvPr/>
          </p:nvGrpSpPr>
          <p:grpSpPr>
            <a:xfrm>
              <a:off x="5405901" y="3034930"/>
              <a:ext cx="2225362" cy="630004"/>
              <a:chOff x="3873576" y="3805966"/>
              <a:chExt cx="1829727" cy="517925"/>
            </a:xfrm>
          </p:grpSpPr>
          <p:pic>
            <p:nvPicPr>
              <p:cNvPr id="46" name="Picture 45" descr="a1v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89857" y="3805966"/>
                <a:ext cx="1702558" cy="501645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" name="Rectangle 47"/>
              <p:cNvSpPr/>
              <p:nvPr/>
            </p:nvSpPr>
            <p:spPr>
              <a:xfrm>
                <a:off x="3873576" y="3822246"/>
                <a:ext cx="1829727" cy="501645"/>
              </a:xfrm>
              <a:prstGeom prst="rect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120731" y="2622644"/>
              <a:ext cx="27831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Lucida Bright" charset="0"/>
                  <a:ea typeface="Lucida Bright" charset="0"/>
                  <a:cs typeface="Lucida Bright" charset="0"/>
                </a:rPr>
                <a:t>Speaker Nonlinearity</a:t>
              </a:r>
            </a:p>
          </p:txBody>
        </p:sp>
      </p:grpSp>
      <p:sp>
        <p:nvSpPr>
          <p:cNvPr id="49" name="Down Arrow 48"/>
          <p:cNvSpPr/>
          <p:nvPr/>
        </p:nvSpPr>
        <p:spPr>
          <a:xfrm>
            <a:off x="4019625" y="3940919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66836" y="5131651"/>
            <a:ext cx="477345" cy="1481557"/>
            <a:chOff x="84920" y="926161"/>
            <a:chExt cx="477345" cy="1971953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7" name="TextBox 56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530526" y="6568615"/>
            <a:ext cx="8503717" cy="369332"/>
            <a:chOff x="294620" y="2805341"/>
            <a:chExt cx="8849380" cy="369332"/>
          </a:xfrm>
        </p:grpSpPr>
        <p:sp>
          <p:nvSpPr>
            <p:cNvPr id="61" name="TextBox 6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2" name="Straight Connector 61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91" name="Freeform 90"/>
          <p:cNvSpPr/>
          <p:nvPr/>
        </p:nvSpPr>
        <p:spPr>
          <a:xfrm>
            <a:off x="548964" y="5871793"/>
            <a:ext cx="628586" cy="741415"/>
          </a:xfrm>
          <a:custGeom>
            <a:avLst/>
            <a:gdLst>
              <a:gd name="connsiteX0" fmla="*/ 31115 w 571442"/>
              <a:gd name="connsiteY0" fmla="*/ 801701 h 815556"/>
              <a:gd name="connsiteX1" fmla="*/ 17261 w 571442"/>
              <a:gd name="connsiteY1" fmla="*/ 11992 h 815556"/>
              <a:gd name="connsiteX2" fmla="*/ 238933 w 571442"/>
              <a:gd name="connsiteY2" fmla="*/ 358356 h 815556"/>
              <a:gd name="connsiteX3" fmla="*/ 571442 w 571442"/>
              <a:gd name="connsiteY3" fmla="*/ 815556 h 81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442" h="815556">
                <a:moveTo>
                  <a:pt x="31115" y="801701"/>
                </a:moveTo>
                <a:cubicBezTo>
                  <a:pt x="6870" y="443792"/>
                  <a:pt x="-17375" y="85883"/>
                  <a:pt x="17261" y="11992"/>
                </a:cubicBezTo>
                <a:cubicBezTo>
                  <a:pt x="51897" y="-61899"/>
                  <a:pt x="146570" y="224429"/>
                  <a:pt x="238933" y="358356"/>
                </a:cubicBezTo>
                <a:cubicBezTo>
                  <a:pt x="331297" y="492283"/>
                  <a:pt x="571442" y="815556"/>
                  <a:pt x="571442" y="815556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7542656" y="5908140"/>
            <a:ext cx="1311550" cy="666191"/>
          </a:xfrm>
          <a:custGeom>
            <a:avLst/>
            <a:gdLst>
              <a:gd name="connsiteX0" fmla="*/ 0 w 1745672"/>
              <a:gd name="connsiteY0" fmla="*/ 872845 h 886700"/>
              <a:gd name="connsiteX1" fmla="*/ 803563 w 1745672"/>
              <a:gd name="connsiteY1" fmla="*/ 9 h 886700"/>
              <a:gd name="connsiteX2" fmla="*/ 1745672 w 1745672"/>
              <a:gd name="connsiteY2" fmla="*/ 886700 h 88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45672" h="886700">
                <a:moveTo>
                  <a:pt x="0" y="872845"/>
                </a:moveTo>
                <a:cubicBezTo>
                  <a:pt x="256309" y="435272"/>
                  <a:pt x="512618" y="-2300"/>
                  <a:pt x="803563" y="9"/>
                </a:cubicBezTo>
                <a:cubicBezTo>
                  <a:pt x="1094508" y="2318"/>
                  <a:pt x="1745672" y="886700"/>
                  <a:pt x="1745672" y="886700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349067" y="4539736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+</a:t>
            </a:r>
          </a:p>
        </p:txBody>
      </p:sp>
      <p:cxnSp>
        <p:nvCxnSpPr>
          <p:cNvPr id="108" name="Straight Arrow Connector 107"/>
          <p:cNvCxnSpPr/>
          <p:nvPr/>
        </p:nvCxnSpPr>
        <p:spPr>
          <a:xfrm flipH="1">
            <a:off x="6929475" y="3646678"/>
            <a:ext cx="254749" cy="926637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H="1">
            <a:off x="858417" y="5117384"/>
            <a:ext cx="5465429" cy="980249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Freeform 92"/>
          <p:cNvSpPr/>
          <p:nvPr/>
        </p:nvSpPr>
        <p:spPr>
          <a:xfrm flipH="1" flipV="1">
            <a:off x="7442378" y="5118042"/>
            <a:ext cx="698166" cy="715330"/>
          </a:xfrm>
          <a:custGeom>
            <a:avLst/>
            <a:gdLst>
              <a:gd name="connsiteX0" fmla="*/ 4028661 w 4028661"/>
              <a:gd name="connsiteY0" fmla="*/ 3010948 h 3010948"/>
              <a:gd name="connsiteX1" fmla="*/ 2093843 w 4028661"/>
              <a:gd name="connsiteY1" fmla="*/ 161731 h 3010948"/>
              <a:gd name="connsiteX2" fmla="*/ 0 w 4028661"/>
              <a:gd name="connsiteY2" fmla="*/ 334009 h 3010948"/>
              <a:gd name="connsiteX0" fmla="*/ 4029746 w 4029746"/>
              <a:gd name="connsiteY0" fmla="*/ 2676939 h 2676939"/>
              <a:gd name="connsiteX1" fmla="*/ 617613 w 4029746"/>
              <a:gd name="connsiteY1" fmla="*/ 1426647 h 2676939"/>
              <a:gd name="connsiteX2" fmla="*/ 1085 w 4029746"/>
              <a:gd name="connsiteY2" fmla="*/ 0 h 2676939"/>
              <a:gd name="connsiteX0" fmla="*/ 3933852 w 3933852"/>
              <a:gd name="connsiteY0" fmla="*/ 2031760 h 2031760"/>
              <a:gd name="connsiteX1" fmla="*/ 521719 w 3933852"/>
              <a:gd name="connsiteY1" fmla="*/ 781468 h 2031760"/>
              <a:gd name="connsiteX2" fmla="*/ 18831 w 3933852"/>
              <a:gd name="connsiteY2" fmla="*/ 0 h 2031760"/>
              <a:gd name="connsiteX0" fmla="*/ 4025196 w 4025196"/>
              <a:gd name="connsiteY0" fmla="*/ 2031760 h 2031760"/>
              <a:gd name="connsiteX1" fmla="*/ 396051 w 4025196"/>
              <a:gd name="connsiteY1" fmla="*/ 921724 h 2031760"/>
              <a:gd name="connsiteX2" fmla="*/ 110175 w 4025196"/>
              <a:gd name="connsiteY2" fmla="*/ 0 h 2031760"/>
              <a:gd name="connsiteX0" fmla="*/ 4110051 w 4110051"/>
              <a:gd name="connsiteY0" fmla="*/ 2059811 h 2059811"/>
              <a:gd name="connsiteX1" fmla="*/ 480906 w 4110051"/>
              <a:gd name="connsiteY1" fmla="*/ 949775 h 2059811"/>
              <a:gd name="connsiteX2" fmla="*/ 37205 w 4110051"/>
              <a:gd name="connsiteY2" fmla="*/ 0 h 205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10051" h="2059811">
                <a:moveTo>
                  <a:pt x="4110051" y="2059811"/>
                </a:moveTo>
                <a:cubicBezTo>
                  <a:pt x="3478363" y="858280"/>
                  <a:pt x="1152349" y="1395931"/>
                  <a:pt x="480906" y="949775"/>
                </a:cubicBezTo>
                <a:cubicBezTo>
                  <a:pt x="-190537" y="503619"/>
                  <a:pt x="37205" y="0"/>
                  <a:pt x="37205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arrow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036" y="4630656"/>
            <a:ext cx="1949658" cy="418419"/>
          </a:xfrm>
          <a:prstGeom prst="rect">
            <a:avLst/>
          </a:prstGeom>
        </p:spPr>
      </p:pic>
      <p:pic>
        <p:nvPicPr>
          <p:cNvPr id="75" name="Picture 74" descr="a1vin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4554"/>
          <a:stretch/>
        </p:blipFill>
        <p:spPr>
          <a:xfrm>
            <a:off x="5661484" y="165132"/>
            <a:ext cx="456538" cy="635462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084226" y="196982"/>
            <a:ext cx="843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</a:t>
            </a:r>
          </a:p>
        </p:txBody>
      </p:sp>
      <p:sp>
        <p:nvSpPr>
          <p:cNvPr id="53" name="Freeform 52"/>
          <p:cNvSpPr/>
          <p:nvPr/>
        </p:nvSpPr>
        <p:spPr>
          <a:xfrm>
            <a:off x="4442035" y="5612933"/>
            <a:ext cx="1881808" cy="987974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80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 animBg="1"/>
      <p:bldP spid="9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19013" y="151473"/>
            <a:ext cx="477345" cy="1481557"/>
            <a:chOff x="84920" y="926161"/>
            <a:chExt cx="477345" cy="1971953"/>
          </a:xfrm>
        </p:grpSpPr>
        <p:cxnSp>
          <p:nvCxnSpPr>
            <p:cNvPr id="42" name="Straight Connector 41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TextBox 42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677" y="1221401"/>
            <a:ext cx="8503717" cy="736368"/>
            <a:chOff x="294620" y="2438305"/>
            <a:chExt cx="8849380" cy="736368"/>
          </a:xfrm>
        </p:grpSpPr>
        <p:sp>
          <p:nvSpPr>
            <p:cNvPr id="64" name="TextBox 63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7409418" y="24383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76" name="Freeform 75"/>
          <p:cNvSpPr/>
          <p:nvPr/>
        </p:nvSpPr>
        <p:spPr>
          <a:xfrm>
            <a:off x="4442038" y="160525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35" name="Picture 34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4944">
            <a:off x="3470753" y="2485015"/>
            <a:ext cx="1670701" cy="1670701"/>
          </a:xfrm>
          <a:prstGeom prst="rect">
            <a:avLst/>
          </a:prstGeom>
        </p:spPr>
      </p:pic>
      <p:sp>
        <p:nvSpPr>
          <p:cNvPr id="36" name="Down Arrow 35"/>
          <p:cNvSpPr/>
          <p:nvPr/>
        </p:nvSpPr>
        <p:spPr>
          <a:xfrm>
            <a:off x="3981809" y="2042937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120731" y="2595750"/>
            <a:ext cx="2783134" cy="1042290"/>
            <a:chOff x="5120731" y="2622644"/>
            <a:chExt cx="2783134" cy="1042290"/>
          </a:xfrm>
        </p:grpSpPr>
        <p:grpSp>
          <p:nvGrpSpPr>
            <p:cNvPr id="44" name="Group 43"/>
            <p:cNvGrpSpPr/>
            <p:nvPr/>
          </p:nvGrpSpPr>
          <p:grpSpPr>
            <a:xfrm>
              <a:off x="5405901" y="3034930"/>
              <a:ext cx="2225362" cy="630004"/>
              <a:chOff x="3873576" y="3805966"/>
              <a:chExt cx="1829727" cy="517925"/>
            </a:xfrm>
          </p:grpSpPr>
          <p:pic>
            <p:nvPicPr>
              <p:cNvPr id="46" name="Picture 45" descr="a1vi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89857" y="3805966"/>
                <a:ext cx="1702558" cy="501645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" name="Rectangle 47"/>
              <p:cNvSpPr/>
              <p:nvPr/>
            </p:nvSpPr>
            <p:spPr>
              <a:xfrm>
                <a:off x="3873576" y="3822246"/>
                <a:ext cx="1829727" cy="501645"/>
              </a:xfrm>
              <a:prstGeom prst="rect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120731" y="2622644"/>
              <a:ext cx="27831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Lucida Bright" charset="0"/>
                  <a:ea typeface="Lucida Bright" charset="0"/>
                  <a:cs typeface="Lucida Bright" charset="0"/>
                </a:rPr>
                <a:t>Speaker Nonlinearity</a:t>
              </a:r>
            </a:p>
          </p:txBody>
        </p:sp>
      </p:grpSp>
      <p:sp>
        <p:nvSpPr>
          <p:cNvPr id="49" name="Down Arrow 48"/>
          <p:cNvSpPr/>
          <p:nvPr/>
        </p:nvSpPr>
        <p:spPr>
          <a:xfrm>
            <a:off x="4019625" y="3940919"/>
            <a:ext cx="658936" cy="63547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66836" y="5131651"/>
            <a:ext cx="477345" cy="1481557"/>
            <a:chOff x="84920" y="926161"/>
            <a:chExt cx="477345" cy="1971953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560242" y="926161"/>
              <a:ext cx="2023" cy="1971953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7" name="TextBox 56"/>
            <p:cNvSpPr txBox="1"/>
            <p:nvPr/>
          </p:nvSpPr>
          <p:spPr>
            <a:xfrm rot="16200000">
              <a:off x="-556719" y="1689134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530526" y="6568615"/>
            <a:ext cx="8503717" cy="369332"/>
            <a:chOff x="294620" y="2805341"/>
            <a:chExt cx="8849380" cy="369332"/>
          </a:xfrm>
        </p:grpSpPr>
        <p:sp>
          <p:nvSpPr>
            <p:cNvPr id="61" name="TextBox 6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62" name="Straight Connector 61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</p:grpSp>
      <p:sp>
        <p:nvSpPr>
          <p:cNvPr id="91" name="Freeform 90"/>
          <p:cNvSpPr/>
          <p:nvPr/>
        </p:nvSpPr>
        <p:spPr>
          <a:xfrm>
            <a:off x="548964" y="5871793"/>
            <a:ext cx="628586" cy="741415"/>
          </a:xfrm>
          <a:custGeom>
            <a:avLst/>
            <a:gdLst>
              <a:gd name="connsiteX0" fmla="*/ 31115 w 571442"/>
              <a:gd name="connsiteY0" fmla="*/ 801701 h 815556"/>
              <a:gd name="connsiteX1" fmla="*/ 17261 w 571442"/>
              <a:gd name="connsiteY1" fmla="*/ 11992 h 815556"/>
              <a:gd name="connsiteX2" fmla="*/ 238933 w 571442"/>
              <a:gd name="connsiteY2" fmla="*/ 358356 h 815556"/>
              <a:gd name="connsiteX3" fmla="*/ 571442 w 571442"/>
              <a:gd name="connsiteY3" fmla="*/ 815556 h 81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442" h="815556">
                <a:moveTo>
                  <a:pt x="31115" y="801701"/>
                </a:moveTo>
                <a:cubicBezTo>
                  <a:pt x="6870" y="443792"/>
                  <a:pt x="-17375" y="85883"/>
                  <a:pt x="17261" y="11992"/>
                </a:cubicBezTo>
                <a:cubicBezTo>
                  <a:pt x="51897" y="-61899"/>
                  <a:pt x="146570" y="224429"/>
                  <a:pt x="238933" y="358356"/>
                </a:cubicBezTo>
                <a:cubicBezTo>
                  <a:pt x="331297" y="492283"/>
                  <a:pt x="571442" y="815556"/>
                  <a:pt x="571442" y="815556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7542656" y="5908140"/>
            <a:ext cx="1311550" cy="666191"/>
          </a:xfrm>
          <a:custGeom>
            <a:avLst/>
            <a:gdLst>
              <a:gd name="connsiteX0" fmla="*/ 0 w 1745672"/>
              <a:gd name="connsiteY0" fmla="*/ 872845 h 886700"/>
              <a:gd name="connsiteX1" fmla="*/ 803563 w 1745672"/>
              <a:gd name="connsiteY1" fmla="*/ 9 h 886700"/>
              <a:gd name="connsiteX2" fmla="*/ 1745672 w 1745672"/>
              <a:gd name="connsiteY2" fmla="*/ 886700 h 88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45672" h="886700">
                <a:moveTo>
                  <a:pt x="0" y="872845"/>
                </a:moveTo>
                <a:cubicBezTo>
                  <a:pt x="256309" y="435272"/>
                  <a:pt x="512618" y="-2300"/>
                  <a:pt x="803563" y="9"/>
                </a:cubicBezTo>
                <a:cubicBezTo>
                  <a:pt x="1094508" y="2318"/>
                  <a:pt x="1745672" y="886700"/>
                  <a:pt x="1745672" y="886700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rgbClr val="9537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582879" y="4750536"/>
            <a:ext cx="8451363" cy="544234"/>
            <a:chOff x="367539" y="347536"/>
            <a:chExt cx="8451363" cy="544234"/>
          </a:xfrm>
        </p:grpSpPr>
        <p:sp>
          <p:nvSpPr>
            <p:cNvPr id="52" name="Left-Right Arrow 51"/>
            <p:cNvSpPr/>
            <p:nvPr/>
          </p:nvSpPr>
          <p:spPr>
            <a:xfrm>
              <a:off x="367539" y="360020"/>
              <a:ext cx="1903110" cy="517259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Left-Right Arrow 52"/>
            <p:cNvSpPr/>
            <p:nvPr/>
          </p:nvSpPr>
          <p:spPr>
            <a:xfrm>
              <a:off x="2300207" y="347536"/>
              <a:ext cx="6518695" cy="544234"/>
            </a:xfrm>
            <a:prstGeom prst="left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11971" y="440013"/>
              <a:ext cx="1861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607019" y="445467"/>
              <a:ext cx="1861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5661484" y="165132"/>
            <a:ext cx="2705858" cy="864195"/>
            <a:chOff x="5661484" y="165132"/>
            <a:chExt cx="2705858" cy="864195"/>
          </a:xfrm>
        </p:grpSpPr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3735" y="215964"/>
              <a:ext cx="2003607" cy="565533"/>
            </a:xfrm>
            <a:prstGeom prst="rect">
              <a:avLst/>
            </a:prstGeom>
          </p:spPr>
        </p:pic>
        <p:sp>
          <p:nvSpPr>
            <p:cNvPr id="87" name="Freeform 86"/>
            <p:cNvSpPr/>
            <p:nvPr/>
          </p:nvSpPr>
          <p:spPr>
            <a:xfrm rot="20954269">
              <a:off x="5752350" y="770925"/>
              <a:ext cx="571943" cy="258402"/>
            </a:xfrm>
            <a:custGeom>
              <a:avLst/>
              <a:gdLst>
                <a:gd name="connsiteX0" fmla="*/ 769616 w 769616"/>
                <a:gd name="connsiteY0" fmla="*/ 0 h 442607"/>
                <a:gd name="connsiteX1" fmla="*/ 404048 w 769616"/>
                <a:gd name="connsiteY1" fmla="*/ 404120 h 442607"/>
                <a:gd name="connsiteX2" fmla="*/ 269365 w 769616"/>
                <a:gd name="connsiteY2" fmla="*/ 134707 h 442607"/>
                <a:gd name="connsiteX3" fmla="*/ 0 w 769616"/>
                <a:gd name="connsiteY3" fmla="*/ 442607 h 442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616" h="442607">
                  <a:moveTo>
                    <a:pt x="769616" y="0"/>
                  </a:moveTo>
                  <a:cubicBezTo>
                    <a:pt x="628519" y="190834"/>
                    <a:pt x="487423" y="381669"/>
                    <a:pt x="404048" y="404120"/>
                  </a:cubicBezTo>
                  <a:cubicBezTo>
                    <a:pt x="320673" y="426571"/>
                    <a:pt x="336706" y="128293"/>
                    <a:pt x="269365" y="134707"/>
                  </a:cubicBezTo>
                  <a:cubicBezTo>
                    <a:pt x="202024" y="141121"/>
                    <a:pt x="0" y="442607"/>
                    <a:pt x="0" y="442607"/>
                  </a:cubicBezTo>
                </a:path>
              </a:pathLst>
            </a:custGeom>
            <a:ln w="2857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8" name="Picture 87" descr="a1vin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-14554"/>
            <a:stretch/>
          </p:blipFill>
          <p:spPr>
            <a:xfrm>
              <a:off x="5661484" y="165132"/>
              <a:ext cx="456538" cy="635462"/>
            </a:xfrm>
            <a:prstGeom prst="rect">
              <a:avLst/>
            </a:prstGeom>
            <a:ln>
              <a:noFill/>
            </a:ln>
          </p:spPr>
        </p:pic>
        <p:sp>
          <p:nvSpPr>
            <p:cNvPr id="89" name="TextBox 88"/>
            <p:cNvSpPr txBox="1"/>
            <p:nvPr/>
          </p:nvSpPr>
          <p:spPr>
            <a:xfrm>
              <a:off x="6084226" y="196982"/>
              <a:ext cx="8435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=</a:t>
              </a:r>
            </a:p>
          </p:txBody>
        </p:sp>
      </p:grpSp>
      <p:sp>
        <p:nvSpPr>
          <p:cNvPr id="75" name="Freeform 74"/>
          <p:cNvSpPr/>
          <p:nvPr/>
        </p:nvSpPr>
        <p:spPr>
          <a:xfrm>
            <a:off x="4442035" y="5612933"/>
            <a:ext cx="1881808" cy="987974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BA0895-E7BD-4404-95DE-C03C58C8B918}"/>
              </a:ext>
            </a:extLst>
          </p:cNvPr>
          <p:cNvSpPr/>
          <p:nvPr/>
        </p:nvSpPr>
        <p:spPr>
          <a:xfrm>
            <a:off x="66836" y="4420162"/>
            <a:ext cx="2501707" cy="22863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D61D540-ECC9-4479-8832-F5283026E996}"/>
              </a:ext>
            </a:extLst>
          </p:cNvPr>
          <p:cNvSpPr txBox="1"/>
          <p:nvPr/>
        </p:nvSpPr>
        <p:spPr>
          <a:xfrm>
            <a:off x="8700" y="3894067"/>
            <a:ext cx="30989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General to all speakers!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F6D3ABF-F1A7-5F46-8EFF-EB37B92CFAB0}"/>
              </a:ext>
            </a:extLst>
          </p:cNvPr>
          <p:cNvSpPr txBox="1"/>
          <p:nvPr/>
        </p:nvSpPr>
        <p:spPr>
          <a:xfrm>
            <a:off x="0" y="5333272"/>
            <a:ext cx="9144000" cy="58477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Lucida Bright" charset="0"/>
                <a:ea typeface="Lucida Bright" charset="0"/>
                <a:cs typeface="Lucida Bright" charset="0"/>
              </a:rPr>
              <a:t>Our Solution: “Leakage Optimization”</a:t>
            </a:r>
          </a:p>
        </p:txBody>
      </p:sp>
    </p:spTree>
    <p:extLst>
      <p:ext uri="{BB962C8B-B14F-4D97-AF65-F5344CB8AC3E}">
        <p14:creationId xmlns:p14="http://schemas.microsoft.com/office/powerpoint/2010/main" val="134059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5" grpId="0"/>
      <p:bldP spid="8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>
            <a:off x="3577576" y="1249108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08275" y="898086"/>
            <a:ext cx="0" cy="1951847"/>
          </a:xfrm>
          <a:prstGeom prst="line">
            <a:avLst/>
          </a:prstGeom>
          <a:noFill/>
          <a:ln w="3810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" name="TextBox 9"/>
          <p:cNvSpPr txBox="1"/>
          <p:nvPr/>
        </p:nvSpPr>
        <p:spPr>
          <a:xfrm rot="16200000">
            <a:off x="-536077" y="1839606"/>
            <a:ext cx="1264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Amplitude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9564" y="2805341"/>
            <a:ext cx="848721" cy="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10k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294620" y="2816579"/>
            <a:ext cx="8849380" cy="14386"/>
          </a:xfrm>
          <a:prstGeom prst="line">
            <a:avLst/>
          </a:prstGeom>
          <a:noFill/>
          <a:ln w="3810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2" name="TextBox 31"/>
          <p:cNvSpPr txBox="1"/>
          <p:nvPr/>
        </p:nvSpPr>
        <p:spPr>
          <a:xfrm>
            <a:off x="7592600" y="2451005"/>
            <a:ext cx="1406505" cy="248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Frequency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84963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20k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662840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30k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630629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40k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64701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50k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386383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60k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41782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70k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85942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80k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62668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90k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473145" y="2805341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100k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25400" y="22699"/>
            <a:ext cx="6216382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Speaker Nonlinearity </a:t>
            </a:r>
            <a:r>
              <a:rPr lang="en-US" sz="2400" dirty="0">
                <a:latin typeface="Lucida Bright" charset="0"/>
                <a:ea typeface="Lucida Bright" charset="0"/>
                <a:cs typeface="Lucida Bright" charset="0"/>
                <a:sym typeface="Wingdings"/>
              </a:rPr>
              <a:t> </a:t>
            </a:r>
            <a:r>
              <a:rPr lang="en-US" sz="2400">
                <a:latin typeface="Lucida Bright" charset="0"/>
                <a:ea typeface="Lucida Bright" charset="0"/>
                <a:cs typeface="Lucida Bright" charset="0"/>
                <a:sym typeface="Wingdings"/>
              </a:rPr>
              <a:t>Audible Leakage</a:t>
            </a:r>
            <a:endParaRPr lang="en-US" sz="2400" dirty="0">
              <a:latin typeface="Lucida Bright" charset="0"/>
              <a:ea typeface="Lucida Bright" charset="0"/>
              <a:cs typeface="Lucida Bright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>
            <a:off x="4399441" y="2699442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910" y="1011325"/>
            <a:ext cx="752430" cy="456197"/>
          </a:xfrm>
          <a:prstGeom prst="rect">
            <a:avLst/>
          </a:prstGeom>
        </p:spPr>
      </p:pic>
      <p:sp>
        <p:nvSpPr>
          <p:cNvPr id="95" name="Freeform 94"/>
          <p:cNvSpPr/>
          <p:nvPr/>
        </p:nvSpPr>
        <p:spPr>
          <a:xfrm>
            <a:off x="2044699" y="4163267"/>
            <a:ext cx="2091671" cy="1184225"/>
          </a:xfrm>
          <a:custGeom>
            <a:avLst/>
            <a:gdLst>
              <a:gd name="connsiteX0" fmla="*/ 1930400 w 1930400"/>
              <a:gd name="connsiteY0" fmla="*/ 0 h 965200"/>
              <a:gd name="connsiteX1" fmla="*/ 279400 w 1930400"/>
              <a:gd name="connsiteY1" fmla="*/ 825500 h 965200"/>
              <a:gd name="connsiteX2" fmla="*/ 0 w 193040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0400" h="965200">
                <a:moveTo>
                  <a:pt x="1930400" y="0"/>
                </a:moveTo>
                <a:lnTo>
                  <a:pt x="279400" y="825500"/>
                </a:lnTo>
                <a:lnTo>
                  <a:pt x="0" y="965200"/>
                </a:lnTo>
              </a:path>
            </a:pathLst>
          </a:cu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Freeform 85"/>
          <p:cNvSpPr/>
          <p:nvPr/>
        </p:nvSpPr>
        <p:spPr>
          <a:xfrm>
            <a:off x="297084" y="5551631"/>
            <a:ext cx="1760853" cy="981907"/>
          </a:xfrm>
          <a:custGeom>
            <a:avLst/>
            <a:gdLst>
              <a:gd name="connsiteX0" fmla="*/ 28624 w 1936937"/>
              <a:gd name="connsiteY0" fmla="*/ 1080098 h 1080098"/>
              <a:gd name="connsiteX1" fmla="*/ 2120 w 1936937"/>
              <a:gd name="connsiteY1" fmla="*/ 99437 h 1080098"/>
              <a:gd name="connsiteX2" fmla="*/ 28624 w 1936937"/>
              <a:gd name="connsiteY2" fmla="*/ 33176 h 1080098"/>
              <a:gd name="connsiteX3" fmla="*/ 240659 w 1936937"/>
              <a:gd name="connsiteY3" fmla="*/ 99437 h 1080098"/>
              <a:gd name="connsiteX4" fmla="*/ 585215 w 1936937"/>
              <a:gd name="connsiteY4" fmla="*/ 483750 h 1080098"/>
              <a:gd name="connsiteX5" fmla="*/ 903268 w 1936937"/>
              <a:gd name="connsiteY5" fmla="*/ 497003 h 1080098"/>
              <a:gd name="connsiteX6" fmla="*/ 1380346 w 1936937"/>
              <a:gd name="connsiteY6" fmla="*/ 788550 h 1080098"/>
              <a:gd name="connsiteX7" fmla="*/ 1698398 w 1936937"/>
              <a:gd name="connsiteY7" fmla="*/ 868063 h 1080098"/>
              <a:gd name="connsiteX8" fmla="*/ 1936937 w 1936937"/>
              <a:gd name="connsiteY8" fmla="*/ 1080098 h 108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6937" h="1080098">
                <a:moveTo>
                  <a:pt x="28624" y="1080098"/>
                </a:moveTo>
                <a:cubicBezTo>
                  <a:pt x="15372" y="677011"/>
                  <a:pt x="2120" y="273924"/>
                  <a:pt x="2120" y="99437"/>
                </a:cubicBezTo>
                <a:cubicBezTo>
                  <a:pt x="2120" y="-75050"/>
                  <a:pt x="-11132" y="33176"/>
                  <a:pt x="28624" y="33176"/>
                </a:cubicBezTo>
                <a:cubicBezTo>
                  <a:pt x="68380" y="33176"/>
                  <a:pt x="147894" y="24341"/>
                  <a:pt x="240659" y="99437"/>
                </a:cubicBezTo>
                <a:cubicBezTo>
                  <a:pt x="333424" y="174533"/>
                  <a:pt x="474780" y="417489"/>
                  <a:pt x="585215" y="483750"/>
                </a:cubicBezTo>
                <a:cubicBezTo>
                  <a:pt x="695650" y="550011"/>
                  <a:pt x="770746" y="446203"/>
                  <a:pt x="903268" y="497003"/>
                </a:cubicBezTo>
                <a:cubicBezTo>
                  <a:pt x="1035790" y="547803"/>
                  <a:pt x="1247824" y="726707"/>
                  <a:pt x="1380346" y="788550"/>
                </a:cubicBezTo>
                <a:cubicBezTo>
                  <a:pt x="1512868" y="850393"/>
                  <a:pt x="1605633" y="819472"/>
                  <a:pt x="1698398" y="868063"/>
                </a:cubicBezTo>
                <a:cubicBezTo>
                  <a:pt x="1791163" y="916654"/>
                  <a:pt x="1936937" y="1080098"/>
                  <a:pt x="1936937" y="1080098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3577576" y="4942397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308275" y="4591375"/>
            <a:ext cx="0" cy="1951847"/>
          </a:xfrm>
          <a:prstGeom prst="line">
            <a:avLst/>
          </a:prstGeom>
          <a:noFill/>
          <a:ln w="3810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1" name="TextBox 70"/>
          <p:cNvSpPr txBox="1"/>
          <p:nvPr/>
        </p:nvSpPr>
        <p:spPr>
          <a:xfrm rot="16200000">
            <a:off x="-536077" y="5532895"/>
            <a:ext cx="1264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Amplitude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929564" y="6498630"/>
            <a:ext cx="848721" cy="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10k</a:t>
            </a:r>
          </a:p>
        </p:txBody>
      </p:sp>
      <p:cxnSp>
        <p:nvCxnSpPr>
          <p:cNvPr id="74" name="Straight Connector 73"/>
          <p:cNvCxnSpPr/>
          <p:nvPr/>
        </p:nvCxnSpPr>
        <p:spPr>
          <a:xfrm flipV="1">
            <a:off x="294620" y="6509868"/>
            <a:ext cx="8849380" cy="14386"/>
          </a:xfrm>
          <a:prstGeom prst="line">
            <a:avLst/>
          </a:prstGeom>
          <a:noFill/>
          <a:ln w="3810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5" name="TextBox 74"/>
          <p:cNvSpPr txBox="1"/>
          <p:nvPr/>
        </p:nvSpPr>
        <p:spPr>
          <a:xfrm>
            <a:off x="7701602" y="6135661"/>
            <a:ext cx="1406505" cy="248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Frequency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784963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20k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662840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30k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3630629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40k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4564701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50k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386383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60k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6241782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70k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7085942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80k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7862668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90k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8473145" y="6498630"/>
            <a:ext cx="84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100k</a:t>
            </a:r>
          </a:p>
        </p:txBody>
      </p:sp>
      <p:sp>
        <p:nvSpPr>
          <p:cNvPr id="96" name="Freeform 95"/>
          <p:cNvSpPr/>
          <p:nvPr/>
        </p:nvSpPr>
        <p:spPr>
          <a:xfrm rot="204995" flipH="1">
            <a:off x="4353721" y="4252913"/>
            <a:ext cx="45719" cy="1094579"/>
          </a:xfrm>
          <a:custGeom>
            <a:avLst/>
            <a:gdLst>
              <a:gd name="connsiteX0" fmla="*/ 1930400 w 1930400"/>
              <a:gd name="connsiteY0" fmla="*/ 0 h 965200"/>
              <a:gd name="connsiteX1" fmla="*/ 279400 w 1930400"/>
              <a:gd name="connsiteY1" fmla="*/ 825500 h 965200"/>
              <a:gd name="connsiteX2" fmla="*/ 0 w 193040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0400" h="965200">
                <a:moveTo>
                  <a:pt x="1930400" y="0"/>
                </a:moveTo>
                <a:lnTo>
                  <a:pt x="279400" y="825500"/>
                </a:lnTo>
                <a:lnTo>
                  <a:pt x="0" y="965200"/>
                </a:lnTo>
              </a:path>
            </a:pathLst>
          </a:cu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290" y="5029220"/>
            <a:ext cx="752430" cy="456197"/>
          </a:xfrm>
          <a:prstGeom prst="rect">
            <a:avLst/>
          </a:prstGeom>
        </p:spPr>
      </p:pic>
      <p:pic>
        <p:nvPicPr>
          <p:cNvPr id="49" name="Picture 48" descr="Oxygen-Icons.org-Oxygen-Actions-speaker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67679" flipH="1">
            <a:off x="4100810" y="3565199"/>
            <a:ext cx="622663" cy="62266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35906D7-763B-465C-95A8-8C5DB45C7796}"/>
              </a:ext>
            </a:extLst>
          </p:cNvPr>
          <p:cNvGrpSpPr/>
          <p:nvPr/>
        </p:nvGrpSpPr>
        <p:grpSpPr>
          <a:xfrm>
            <a:off x="3540717" y="2066816"/>
            <a:ext cx="4266894" cy="760394"/>
            <a:chOff x="-2661513" y="2388534"/>
            <a:chExt cx="4266894" cy="76039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6C446B-D918-4618-96F3-4894186CD6DF}"/>
                </a:ext>
              </a:extLst>
            </p:cNvPr>
            <p:cNvSpPr/>
            <p:nvPr/>
          </p:nvSpPr>
          <p:spPr>
            <a:xfrm>
              <a:off x="-2661513" y="2667334"/>
              <a:ext cx="111732" cy="48159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C7B6790-20EB-4D07-86A5-2381BF7F1C7D}"/>
                </a:ext>
              </a:extLst>
            </p:cNvPr>
            <p:cNvSpPr/>
            <p:nvPr/>
          </p:nvSpPr>
          <p:spPr>
            <a:xfrm>
              <a:off x="-839890" y="2667334"/>
              <a:ext cx="111732" cy="48159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CC0539A-3FC7-4BA8-AAB2-8A639292D0F9}"/>
                </a:ext>
              </a:extLst>
            </p:cNvPr>
            <p:cNvCxnSpPr>
              <a:stCxn id="5" idx="3"/>
              <a:endCxn id="52" idx="1"/>
            </p:cNvCxnSpPr>
            <p:nvPr/>
          </p:nvCxnSpPr>
          <p:spPr>
            <a:xfrm>
              <a:off x="-2549781" y="2908131"/>
              <a:ext cx="1709891" cy="0"/>
            </a:xfrm>
            <a:prstGeom prst="straightConnector1">
              <a:avLst/>
            </a:prstGeom>
            <a:ln>
              <a:solidFill>
                <a:srgbClr val="00B0F0"/>
              </a:solidFill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D393086-D9F2-4593-B81A-198785A221B9}"/>
                </a:ext>
              </a:extLst>
            </p:cNvPr>
            <p:cNvSpPr txBox="1"/>
            <p:nvPr/>
          </p:nvSpPr>
          <p:spPr>
            <a:xfrm>
              <a:off x="-943169" y="2388534"/>
              <a:ext cx="2548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Lucida Bright" charset="0"/>
                  <a:ea typeface="Lucida Bright" charset="0"/>
                  <a:cs typeface="Lucida Bright" charset="0"/>
                </a:rPr>
                <a:t>Bandwidth: B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4A228D7-AA0D-4A30-9273-B6556E6867A3}"/>
              </a:ext>
            </a:extLst>
          </p:cNvPr>
          <p:cNvGrpSpPr/>
          <p:nvPr/>
        </p:nvGrpSpPr>
        <p:grpSpPr>
          <a:xfrm>
            <a:off x="252449" y="5789914"/>
            <a:ext cx="4296885" cy="734318"/>
            <a:chOff x="-2661513" y="2414610"/>
            <a:chExt cx="4296885" cy="73431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9A3EA6D-5A40-4297-865C-8004F195387A}"/>
                </a:ext>
              </a:extLst>
            </p:cNvPr>
            <p:cNvSpPr/>
            <p:nvPr/>
          </p:nvSpPr>
          <p:spPr>
            <a:xfrm>
              <a:off x="-2661513" y="2667334"/>
              <a:ext cx="111732" cy="48159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E053EAF-600A-4543-AE99-479CECC89ACD}"/>
                </a:ext>
              </a:extLst>
            </p:cNvPr>
            <p:cNvSpPr/>
            <p:nvPr/>
          </p:nvSpPr>
          <p:spPr>
            <a:xfrm>
              <a:off x="-839890" y="2667334"/>
              <a:ext cx="111732" cy="48159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99948D2-8227-4E80-98B2-88CC81B417D5}"/>
                </a:ext>
              </a:extLst>
            </p:cNvPr>
            <p:cNvCxnSpPr>
              <a:stCxn id="58" idx="3"/>
              <a:endCxn id="59" idx="1"/>
            </p:cNvCxnSpPr>
            <p:nvPr/>
          </p:nvCxnSpPr>
          <p:spPr>
            <a:xfrm>
              <a:off x="-2549781" y="2908131"/>
              <a:ext cx="1709891" cy="0"/>
            </a:xfrm>
            <a:prstGeom prst="straightConnector1">
              <a:avLst/>
            </a:prstGeom>
            <a:ln>
              <a:solidFill>
                <a:srgbClr val="00B0F0"/>
              </a:solidFill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550A4EF-0272-433E-B038-26B023B14466}"/>
                </a:ext>
              </a:extLst>
            </p:cNvPr>
            <p:cNvSpPr txBox="1"/>
            <p:nvPr/>
          </p:nvSpPr>
          <p:spPr>
            <a:xfrm>
              <a:off x="-913178" y="2414610"/>
              <a:ext cx="2548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Lucida Bright" charset="0"/>
                  <a:ea typeface="Lucida Bright" charset="0"/>
                  <a:cs typeface="Lucida Bright" charset="0"/>
                </a:rPr>
                <a:t>Bandwidth: B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B9B58E-84A6-4CDE-8565-79E0827969B8}"/>
                  </a:ext>
                </a:extLst>
              </p:cNvPr>
              <p:cNvSpPr txBox="1"/>
              <p:nvPr/>
            </p:nvSpPr>
            <p:spPr>
              <a:xfrm>
                <a:off x="645802" y="5336187"/>
                <a:ext cx="216533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B9B58E-84A6-4CDE-8565-79E0827969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802" y="5336187"/>
                <a:ext cx="2165336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8298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5" grpId="0" animBg="1"/>
      <p:bldP spid="86" grpId="0" animBg="1"/>
      <p:bldP spid="67" grpId="0" animBg="1"/>
      <p:bldP spid="96" grpId="0" animBg="1"/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03755" y="8980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pic>
        <p:nvPicPr>
          <p:cNvPr id="57" name="Picture 56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67679" flipH="1">
            <a:off x="4100810" y="3565199"/>
            <a:ext cx="622663" cy="622663"/>
          </a:xfrm>
          <a:prstGeom prst="rect">
            <a:avLst/>
          </a:prstGeom>
        </p:spPr>
      </p:pic>
      <p:grpSp>
        <p:nvGrpSpPr>
          <p:cNvPr id="69" name="Group 68"/>
          <p:cNvGrpSpPr/>
          <p:nvPr/>
        </p:nvGrpSpPr>
        <p:grpSpPr>
          <a:xfrm>
            <a:off x="-103755" y="4591375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94620" y="6135661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0" name="Freeform 49"/>
          <p:cNvSpPr/>
          <p:nvPr/>
        </p:nvSpPr>
        <p:spPr>
          <a:xfrm>
            <a:off x="3577576" y="1249108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 rotWithShape="1">
          <a:blip r:embed="rId4"/>
          <a:srcRect l="28506" r="41730"/>
          <a:stretch/>
        </p:blipFill>
        <p:spPr>
          <a:xfrm>
            <a:off x="4124579" y="1226617"/>
            <a:ext cx="563215" cy="1625600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3839693" y="484364"/>
            <a:ext cx="450898" cy="2374267"/>
            <a:chOff x="3839693" y="47532"/>
            <a:chExt cx="450898" cy="2824351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59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4397793" y="484364"/>
            <a:ext cx="450898" cy="2374267"/>
            <a:chOff x="3839693" y="47532"/>
            <a:chExt cx="450898" cy="2824351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4" name="Picture 93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cxnSp>
        <p:nvCxnSpPr>
          <p:cNvPr id="11" name="Straight Arrow Connector 10"/>
          <p:cNvCxnSpPr/>
          <p:nvPr/>
        </p:nvCxnSpPr>
        <p:spPr>
          <a:xfrm>
            <a:off x="4399441" y="2699442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25400" y="22699"/>
            <a:ext cx="6216382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Speaker Nonlinearity </a:t>
            </a:r>
            <a:r>
              <a:rPr lang="en-US" sz="2400" dirty="0">
                <a:latin typeface="Lucida Bright" charset="0"/>
                <a:ea typeface="Lucida Bright" charset="0"/>
                <a:cs typeface="Lucida Bright" charset="0"/>
                <a:sym typeface="Wingdings"/>
              </a:rPr>
              <a:t> </a:t>
            </a:r>
            <a:r>
              <a:rPr lang="en-US" sz="2400">
                <a:latin typeface="Lucida Bright" charset="0"/>
                <a:ea typeface="Lucida Bright" charset="0"/>
                <a:cs typeface="Lucida Bright" charset="0"/>
                <a:sym typeface="Wingdings"/>
              </a:rPr>
              <a:t>Audible Leakage</a:t>
            </a:r>
            <a:endParaRPr lang="en-US" sz="2400" dirty="0"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294620" y="24510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19087" y="4163267"/>
            <a:ext cx="3817283" cy="2379955"/>
            <a:chOff x="319087" y="4163267"/>
            <a:chExt cx="3817283" cy="2379955"/>
          </a:xfrm>
        </p:grpSpPr>
        <p:sp>
          <p:nvSpPr>
            <p:cNvPr id="89" name="Freeform 88"/>
            <p:cNvSpPr/>
            <p:nvPr/>
          </p:nvSpPr>
          <p:spPr>
            <a:xfrm>
              <a:off x="319087" y="5531016"/>
              <a:ext cx="293352" cy="1012206"/>
            </a:xfrm>
            <a:custGeom>
              <a:avLst/>
              <a:gdLst>
                <a:gd name="connsiteX0" fmla="*/ 1656 w 478734"/>
                <a:gd name="connsiteY0" fmla="*/ 985701 h 1012206"/>
                <a:gd name="connsiteX1" fmla="*/ 1656 w 478734"/>
                <a:gd name="connsiteY1" fmla="*/ 71301 h 1012206"/>
                <a:gd name="connsiteX2" fmla="*/ 14908 w 478734"/>
                <a:gd name="connsiteY2" fmla="*/ 71301 h 1012206"/>
                <a:gd name="connsiteX3" fmla="*/ 147430 w 478734"/>
                <a:gd name="connsiteY3" fmla="*/ 164066 h 1012206"/>
                <a:gd name="connsiteX4" fmla="*/ 478734 w 478734"/>
                <a:gd name="connsiteY4" fmla="*/ 1012206 h 101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734" h="1012206">
                  <a:moveTo>
                    <a:pt x="1656" y="985701"/>
                  </a:moveTo>
                  <a:cubicBezTo>
                    <a:pt x="551" y="604701"/>
                    <a:pt x="-553" y="223701"/>
                    <a:pt x="1656" y="71301"/>
                  </a:cubicBezTo>
                  <a:cubicBezTo>
                    <a:pt x="3865" y="-81099"/>
                    <a:pt x="-9388" y="55840"/>
                    <a:pt x="14908" y="71301"/>
                  </a:cubicBezTo>
                  <a:cubicBezTo>
                    <a:pt x="39204" y="86762"/>
                    <a:pt x="70126" y="7249"/>
                    <a:pt x="147430" y="164066"/>
                  </a:cubicBezTo>
                  <a:cubicBezTo>
                    <a:pt x="224734" y="320883"/>
                    <a:pt x="478734" y="1012206"/>
                    <a:pt x="478734" y="1012206"/>
                  </a:cubicBezTo>
                </a:path>
              </a:pathLst>
            </a:custGeom>
            <a:solidFill>
              <a:schemeClr val="accent2">
                <a:lumMod val="60000"/>
                <a:lumOff val="40000"/>
                <a:alpha val="53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>
              <a:off x="790305" y="4163267"/>
              <a:ext cx="3346065" cy="1561672"/>
            </a:xfrm>
            <a:custGeom>
              <a:avLst/>
              <a:gdLst>
                <a:gd name="connsiteX0" fmla="*/ 1930400 w 1930400"/>
                <a:gd name="connsiteY0" fmla="*/ 0 h 965200"/>
                <a:gd name="connsiteX1" fmla="*/ 279400 w 1930400"/>
                <a:gd name="connsiteY1" fmla="*/ 825500 h 965200"/>
                <a:gd name="connsiteX2" fmla="*/ 0 w 1930400"/>
                <a:gd name="connsiteY2" fmla="*/ 965200 h 96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400" h="965200">
                  <a:moveTo>
                    <a:pt x="1930400" y="0"/>
                  </a:moveTo>
                  <a:lnTo>
                    <a:pt x="279400" y="825500"/>
                  </a:lnTo>
                  <a:lnTo>
                    <a:pt x="0" y="965200"/>
                  </a:lnTo>
                </a:path>
              </a:pathLst>
            </a:custGeom>
            <a:ln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24579" y="4198555"/>
            <a:ext cx="563215" cy="2360854"/>
            <a:chOff x="4124579" y="4198555"/>
            <a:chExt cx="563215" cy="2360854"/>
          </a:xfrm>
        </p:grpSpPr>
        <p:pic>
          <p:nvPicPr>
            <p:cNvPr id="95" name="Picture 94"/>
            <p:cNvPicPr>
              <a:picLocks noChangeAspect="1"/>
            </p:cNvPicPr>
            <p:nvPr/>
          </p:nvPicPr>
          <p:blipFill rotWithShape="1">
            <a:blip r:embed="rId4"/>
            <a:srcRect l="28506" r="41730"/>
            <a:stretch/>
          </p:blipFill>
          <p:spPr>
            <a:xfrm>
              <a:off x="4124579" y="4933809"/>
              <a:ext cx="563215" cy="1625600"/>
            </a:xfrm>
            <a:prstGeom prst="rect">
              <a:avLst/>
            </a:prstGeom>
          </p:spPr>
        </p:pic>
        <p:sp>
          <p:nvSpPr>
            <p:cNvPr id="52" name="Freeform 51"/>
            <p:cNvSpPr/>
            <p:nvPr/>
          </p:nvSpPr>
          <p:spPr>
            <a:xfrm flipH="1">
              <a:off x="4312661" y="4198555"/>
              <a:ext cx="86780" cy="1148937"/>
            </a:xfrm>
            <a:custGeom>
              <a:avLst/>
              <a:gdLst>
                <a:gd name="connsiteX0" fmla="*/ 1930400 w 1930400"/>
                <a:gd name="connsiteY0" fmla="*/ 0 h 965200"/>
                <a:gd name="connsiteX1" fmla="*/ 279400 w 1930400"/>
                <a:gd name="connsiteY1" fmla="*/ 825500 h 965200"/>
                <a:gd name="connsiteX2" fmla="*/ 0 w 1930400"/>
                <a:gd name="connsiteY2" fmla="*/ 965200 h 96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400" h="965200">
                  <a:moveTo>
                    <a:pt x="1930400" y="0"/>
                  </a:moveTo>
                  <a:lnTo>
                    <a:pt x="279400" y="825500"/>
                  </a:lnTo>
                  <a:lnTo>
                    <a:pt x="0" y="965200"/>
                  </a:lnTo>
                </a:path>
              </a:pathLst>
            </a:custGeom>
            <a:ln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65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 88"/>
          <p:cNvSpPr/>
          <p:nvPr/>
        </p:nvSpPr>
        <p:spPr>
          <a:xfrm>
            <a:off x="319087" y="5531016"/>
            <a:ext cx="272119" cy="1012206"/>
          </a:xfrm>
          <a:custGeom>
            <a:avLst/>
            <a:gdLst>
              <a:gd name="connsiteX0" fmla="*/ 1656 w 478734"/>
              <a:gd name="connsiteY0" fmla="*/ 985701 h 1012206"/>
              <a:gd name="connsiteX1" fmla="*/ 1656 w 478734"/>
              <a:gd name="connsiteY1" fmla="*/ 71301 h 1012206"/>
              <a:gd name="connsiteX2" fmla="*/ 14908 w 478734"/>
              <a:gd name="connsiteY2" fmla="*/ 71301 h 1012206"/>
              <a:gd name="connsiteX3" fmla="*/ 147430 w 478734"/>
              <a:gd name="connsiteY3" fmla="*/ 164066 h 1012206"/>
              <a:gd name="connsiteX4" fmla="*/ 478734 w 478734"/>
              <a:gd name="connsiteY4" fmla="*/ 1012206 h 101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734" h="1012206">
                <a:moveTo>
                  <a:pt x="1656" y="985701"/>
                </a:moveTo>
                <a:cubicBezTo>
                  <a:pt x="551" y="604701"/>
                  <a:pt x="-553" y="223701"/>
                  <a:pt x="1656" y="71301"/>
                </a:cubicBezTo>
                <a:cubicBezTo>
                  <a:pt x="3865" y="-81099"/>
                  <a:pt x="-9388" y="55840"/>
                  <a:pt x="14908" y="71301"/>
                </a:cubicBezTo>
                <a:cubicBezTo>
                  <a:pt x="39204" y="86762"/>
                  <a:pt x="70126" y="7249"/>
                  <a:pt x="147430" y="164066"/>
                </a:cubicBezTo>
                <a:cubicBezTo>
                  <a:pt x="224734" y="320883"/>
                  <a:pt x="478734" y="1012206"/>
                  <a:pt x="478734" y="1012206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8980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24510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pic>
        <p:nvPicPr>
          <p:cNvPr id="57" name="Picture 56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67679" flipH="1">
            <a:off x="4100810" y="3565199"/>
            <a:ext cx="622663" cy="622663"/>
          </a:xfrm>
          <a:prstGeom prst="rect">
            <a:avLst/>
          </a:prstGeom>
        </p:spPr>
      </p:pic>
      <p:grpSp>
        <p:nvGrpSpPr>
          <p:cNvPr id="69" name="Group 68"/>
          <p:cNvGrpSpPr/>
          <p:nvPr/>
        </p:nvGrpSpPr>
        <p:grpSpPr>
          <a:xfrm>
            <a:off x="-103755" y="4591375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94620" y="6135661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0" name="Freeform 49"/>
          <p:cNvSpPr/>
          <p:nvPr/>
        </p:nvSpPr>
        <p:spPr>
          <a:xfrm>
            <a:off x="3577576" y="1249108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4"/>
          <a:srcRect l="28506" r="41730"/>
          <a:stretch/>
        </p:blipFill>
        <p:spPr>
          <a:xfrm>
            <a:off x="4124579" y="4933809"/>
            <a:ext cx="563215" cy="16256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4"/>
          <a:srcRect l="58537"/>
          <a:stretch/>
        </p:blipFill>
        <p:spPr>
          <a:xfrm>
            <a:off x="4681458" y="1249108"/>
            <a:ext cx="784604" cy="162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4399441" y="2699442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Oxygen-Icons.org-Oxygen-Actions-speaker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67679" flipH="1">
            <a:off x="4864072" y="3565200"/>
            <a:ext cx="622663" cy="622663"/>
          </a:xfrm>
          <a:prstGeom prst="rect">
            <a:avLst/>
          </a:prstGeom>
        </p:spPr>
      </p:pic>
      <p:cxnSp>
        <p:nvCxnSpPr>
          <p:cNvPr id="67" name="Straight Arrow Connector 66"/>
          <p:cNvCxnSpPr/>
          <p:nvPr/>
        </p:nvCxnSpPr>
        <p:spPr>
          <a:xfrm>
            <a:off x="5162703" y="2699443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4"/>
          <a:srcRect l="28506" r="41730"/>
          <a:stretch/>
        </p:blipFill>
        <p:spPr>
          <a:xfrm>
            <a:off x="4124579" y="1226617"/>
            <a:ext cx="563215" cy="1625600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3839693" y="484364"/>
            <a:ext cx="450898" cy="2374267"/>
            <a:chOff x="3839693" y="47532"/>
            <a:chExt cx="450898" cy="2824351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59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4397793" y="484364"/>
            <a:ext cx="450898" cy="2374267"/>
            <a:chOff x="3839693" y="47532"/>
            <a:chExt cx="450898" cy="2824351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4" name="Picture 93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4681458" y="4256564"/>
            <a:ext cx="784604" cy="2301886"/>
            <a:chOff x="4681458" y="4256564"/>
            <a:chExt cx="784604" cy="2301886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4"/>
            <a:srcRect l="58537"/>
            <a:stretch/>
          </p:blipFill>
          <p:spPr>
            <a:xfrm>
              <a:off x="4681458" y="4932850"/>
              <a:ext cx="784604" cy="1625600"/>
            </a:xfrm>
            <a:prstGeom prst="rect">
              <a:avLst/>
            </a:prstGeom>
          </p:spPr>
        </p:pic>
        <p:sp>
          <p:nvSpPr>
            <p:cNvPr id="56" name="Freeform 55"/>
            <p:cNvSpPr/>
            <p:nvPr/>
          </p:nvSpPr>
          <p:spPr>
            <a:xfrm flipH="1">
              <a:off x="5119295" y="4256564"/>
              <a:ext cx="45719" cy="1879097"/>
            </a:xfrm>
            <a:custGeom>
              <a:avLst/>
              <a:gdLst>
                <a:gd name="connsiteX0" fmla="*/ 1930400 w 1930400"/>
                <a:gd name="connsiteY0" fmla="*/ 0 h 965200"/>
                <a:gd name="connsiteX1" fmla="*/ 279400 w 1930400"/>
                <a:gd name="connsiteY1" fmla="*/ 825500 h 965200"/>
                <a:gd name="connsiteX2" fmla="*/ 0 w 1930400"/>
                <a:gd name="connsiteY2" fmla="*/ 965200 h 96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400" h="965200">
                  <a:moveTo>
                    <a:pt x="1930400" y="0"/>
                  </a:moveTo>
                  <a:lnTo>
                    <a:pt x="279400" y="825500"/>
                  </a:lnTo>
                  <a:lnTo>
                    <a:pt x="0" y="965200"/>
                  </a:lnTo>
                </a:path>
              </a:pathLst>
            </a:custGeom>
            <a:ln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21887" y="4308964"/>
            <a:ext cx="4583634" cy="2222315"/>
            <a:chOff x="321887" y="4308964"/>
            <a:chExt cx="4583634" cy="2222315"/>
          </a:xfrm>
        </p:grpSpPr>
        <p:sp>
          <p:nvSpPr>
            <p:cNvPr id="98" name="Freeform 97"/>
            <p:cNvSpPr/>
            <p:nvPr/>
          </p:nvSpPr>
          <p:spPr>
            <a:xfrm>
              <a:off x="321887" y="6199374"/>
              <a:ext cx="859386" cy="331905"/>
            </a:xfrm>
            <a:custGeom>
              <a:avLst/>
              <a:gdLst>
                <a:gd name="connsiteX0" fmla="*/ 21418 w 859386"/>
                <a:gd name="connsiteY0" fmla="*/ 1234225 h 1260413"/>
                <a:gd name="connsiteX1" fmla="*/ 21418 w 859386"/>
                <a:gd name="connsiteY1" fmla="*/ 3386 h 1260413"/>
                <a:gd name="connsiteX2" fmla="*/ 244003 w 859386"/>
                <a:gd name="connsiteY2" fmla="*/ 880686 h 1260413"/>
                <a:gd name="connsiteX3" fmla="*/ 859386 w 859386"/>
                <a:gd name="connsiteY3" fmla="*/ 1260413 h 126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386" h="1260413">
                  <a:moveTo>
                    <a:pt x="21418" y="1234225"/>
                  </a:moveTo>
                  <a:cubicBezTo>
                    <a:pt x="2869" y="648267"/>
                    <a:pt x="-15680" y="62309"/>
                    <a:pt x="21418" y="3386"/>
                  </a:cubicBezTo>
                  <a:cubicBezTo>
                    <a:pt x="58516" y="-55537"/>
                    <a:pt x="104342" y="671181"/>
                    <a:pt x="244003" y="880686"/>
                  </a:cubicBezTo>
                  <a:cubicBezTo>
                    <a:pt x="383664" y="1090190"/>
                    <a:pt x="859386" y="1260413"/>
                    <a:pt x="859386" y="1260413"/>
                  </a:cubicBezTo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>
              <a:off x="898355" y="4308964"/>
              <a:ext cx="4007166" cy="1810615"/>
            </a:xfrm>
            <a:custGeom>
              <a:avLst/>
              <a:gdLst>
                <a:gd name="connsiteX0" fmla="*/ 1930400 w 1930400"/>
                <a:gd name="connsiteY0" fmla="*/ 0 h 965200"/>
                <a:gd name="connsiteX1" fmla="*/ 279400 w 1930400"/>
                <a:gd name="connsiteY1" fmla="*/ 825500 h 965200"/>
                <a:gd name="connsiteX2" fmla="*/ 0 w 1930400"/>
                <a:gd name="connsiteY2" fmla="*/ 965200 h 96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400" h="965200">
                  <a:moveTo>
                    <a:pt x="1930400" y="0"/>
                  </a:moveTo>
                  <a:lnTo>
                    <a:pt x="279400" y="825500"/>
                  </a:lnTo>
                  <a:lnTo>
                    <a:pt x="0" y="965200"/>
                  </a:lnTo>
                </a:path>
              </a:pathLst>
            </a:custGeom>
            <a:ln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25400" y="22699"/>
            <a:ext cx="6216382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Speaker Nonlinearity </a:t>
            </a:r>
            <a:r>
              <a:rPr lang="en-US" sz="2400" dirty="0">
                <a:latin typeface="Lucida Bright" charset="0"/>
                <a:ea typeface="Lucida Bright" charset="0"/>
                <a:cs typeface="Lucida Bright" charset="0"/>
                <a:sym typeface="Wingdings"/>
              </a:rPr>
              <a:t> </a:t>
            </a:r>
            <a:r>
              <a:rPr lang="en-US" sz="2400">
                <a:latin typeface="Lucida Bright" charset="0"/>
                <a:ea typeface="Lucida Bright" charset="0"/>
                <a:cs typeface="Lucida Bright" charset="0"/>
                <a:sym typeface="Wingdings"/>
              </a:rPr>
              <a:t>Audible Leakage</a:t>
            </a:r>
            <a:endParaRPr lang="en-US" sz="2400" dirty="0">
              <a:latin typeface="Lucida Bright" charset="0"/>
              <a:ea typeface="Lucida Bright" charset="0"/>
              <a:cs typeface="Lucida Br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051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 88"/>
          <p:cNvSpPr/>
          <p:nvPr/>
        </p:nvSpPr>
        <p:spPr>
          <a:xfrm>
            <a:off x="311526" y="4926260"/>
            <a:ext cx="223333" cy="1630169"/>
          </a:xfrm>
          <a:custGeom>
            <a:avLst/>
            <a:gdLst>
              <a:gd name="connsiteX0" fmla="*/ 1656 w 478734"/>
              <a:gd name="connsiteY0" fmla="*/ 985701 h 1012206"/>
              <a:gd name="connsiteX1" fmla="*/ 1656 w 478734"/>
              <a:gd name="connsiteY1" fmla="*/ 71301 h 1012206"/>
              <a:gd name="connsiteX2" fmla="*/ 14908 w 478734"/>
              <a:gd name="connsiteY2" fmla="*/ 71301 h 1012206"/>
              <a:gd name="connsiteX3" fmla="*/ 147430 w 478734"/>
              <a:gd name="connsiteY3" fmla="*/ 164066 h 1012206"/>
              <a:gd name="connsiteX4" fmla="*/ 478734 w 478734"/>
              <a:gd name="connsiteY4" fmla="*/ 1012206 h 101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734" h="1012206">
                <a:moveTo>
                  <a:pt x="1656" y="985701"/>
                </a:moveTo>
                <a:cubicBezTo>
                  <a:pt x="551" y="604701"/>
                  <a:pt x="-553" y="223701"/>
                  <a:pt x="1656" y="71301"/>
                </a:cubicBezTo>
                <a:cubicBezTo>
                  <a:pt x="3865" y="-81099"/>
                  <a:pt x="-9388" y="55840"/>
                  <a:pt x="14908" y="71301"/>
                </a:cubicBezTo>
                <a:cubicBezTo>
                  <a:pt x="39204" y="86762"/>
                  <a:pt x="70126" y="7249"/>
                  <a:pt x="147430" y="164066"/>
                </a:cubicBezTo>
                <a:cubicBezTo>
                  <a:pt x="224734" y="320883"/>
                  <a:pt x="478734" y="1012206"/>
                  <a:pt x="478734" y="1012206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8980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24510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-103755" y="4591375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94620" y="6135661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3"/>
          <a:srcRect l="28506" r="41730"/>
          <a:stretch/>
        </p:blipFill>
        <p:spPr>
          <a:xfrm>
            <a:off x="4124579" y="4933809"/>
            <a:ext cx="563215" cy="1625600"/>
          </a:xfrm>
          <a:prstGeom prst="rect">
            <a:avLst/>
          </a:prstGeom>
        </p:spPr>
      </p:pic>
      <p:sp>
        <p:nvSpPr>
          <p:cNvPr id="92" name="Freeform 91"/>
          <p:cNvSpPr/>
          <p:nvPr/>
        </p:nvSpPr>
        <p:spPr>
          <a:xfrm>
            <a:off x="303151" y="5609112"/>
            <a:ext cx="332748" cy="947317"/>
          </a:xfrm>
          <a:custGeom>
            <a:avLst/>
            <a:gdLst>
              <a:gd name="connsiteX0" fmla="*/ 25197 w 784605"/>
              <a:gd name="connsiteY0" fmla="*/ 473029 h 486123"/>
              <a:gd name="connsiteX1" fmla="*/ 25197 w 784605"/>
              <a:gd name="connsiteY1" fmla="*/ 1644 h 486123"/>
              <a:gd name="connsiteX2" fmla="*/ 287062 w 784605"/>
              <a:gd name="connsiteY2" fmla="*/ 315901 h 486123"/>
              <a:gd name="connsiteX3" fmla="*/ 509647 w 784605"/>
              <a:gd name="connsiteY3" fmla="*/ 276619 h 486123"/>
              <a:gd name="connsiteX4" fmla="*/ 784605 w 784605"/>
              <a:gd name="connsiteY4" fmla="*/ 486123 h 48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4605" h="486123">
                <a:moveTo>
                  <a:pt x="25197" y="473029"/>
                </a:moveTo>
                <a:cubicBezTo>
                  <a:pt x="3375" y="250430"/>
                  <a:pt x="-18447" y="27832"/>
                  <a:pt x="25197" y="1644"/>
                </a:cubicBezTo>
                <a:cubicBezTo>
                  <a:pt x="68841" y="-24544"/>
                  <a:pt x="206320" y="270072"/>
                  <a:pt x="287062" y="315901"/>
                </a:cubicBezTo>
                <a:cubicBezTo>
                  <a:pt x="367804" y="361730"/>
                  <a:pt x="426723" y="248249"/>
                  <a:pt x="509647" y="276619"/>
                </a:cubicBezTo>
                <a:cubicBezTo>
                  <a:pt x="592571" y="304989"/>
                  <a:pt x="784605" y="486123"/>
                  <a:pt x="784605" y="48612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3"/>
          <a:srcRect r="70495"/>
          <a:stretch/>
        </p:blipFill>
        <p:spPr>
          <a:xfrm>
            <a:off x="3571422" y="4936839"/>
            <a:ext cx="558328" cy="1625600"/>
          </a:xfrm>
          <a:prstGeom prst="rect">
            <a:avLst/>
          </a:prstGeom>
        </p:spPr>
      </p:pic>
      <p:sp>
        <p:nvSpPr>
          <p:cNvPr id="101" name="Freeform 100"/>
          <p:cNvSpPr/>
          <p:nvPr/>
        </p:nvSpPr>
        <p:spPr>
          <a:xfrm>
            <a:off x="332379" y="6021891"/>
            <a:ext cx="331331" cy="534538"/>
          </a:xfrm>
          <a:custGeom>
            <a:avLst/>
            <a:gdLst>
              <a:gd name="connsiteX0" fmla="*/ 21418 w 859386"/>
              <a:gd name="connsiteY0" fmla="*/ 1234225 h 1260413"/>
              <a:gd name="connsiteX1" fmla="*/ 21418 w 859386"/>
              <a:gd name="connsiteY1" fmla="*/ 3386 h 1260413"/>
              <a:gd name="connsiteX2" fmla="*/ 244003 w 859386"/>
              <a:gd name="connsiteY2" fmla="*/ 880686 h 1260413"/>
              <a:gd name="connsiteX3" fmla="*/ 859386 w 859386"/>
              <a:gd name="connsiteY3" fmla="*/ 1260413 h 1260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386" h="1260413">
                <a:moveTo>
                  <a:pt x="21418" y="1234225"/>
                </a:moveTo>
                <a:cubicBezTo>
                  <a:pt x="2869" y="648267"/>
                  <a:pt x="-15680" y="62309"/>
                  <a:pt x="21418" y="3386"/>
                </a:cubicBezTo>
                <a:cubicBezTo>
                  <a:pt x="58516" y="-55537"/>
                  <a:pt x="104342" y="671181"/>
                  <a:pt x="244003" y="880686"/>
                </a:cubicBezTo>
                <a:cubicBezTo>
                  <a:pt x="383664" y="1090190"/>
                  <a:pt x="859386" y="1260413"/>
                  <a:pt x="859386" y="126041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3"/>
          <a:srcRect l="58537"/>
          <a:stretch/>
        </p:blipFill>
        <p:spPr>
          <a:xfrm>
            <a:off x="4681458" y="4930779"/>
            <a:ext cx="784604" cy="1625600"/>
          </a:xfrm>
          <a:prstGeom prst="rect">
            <a:avLst/>
          </a:prstGeom>
        </p:spPr>
      </p:pic>
      <p:cxnSp>
        <p:nvCxnSpPr>
          <p:cNvPr id="127" name="Straight Arrow Connector 126"/>
          <p:cNvCxnSpPr/>
          <p:nvPr/>
        </p:nvCxnSpPr>
        <p:spPr>
          <a:xfrm>
            <a:off x="4252673" y="2918880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25400" y="22699"/>
            <a:ext cx="6216382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Speaker Nonlinearity </a:t>
            </a:r>
            <a:r>
              <a:rPr lang="en-US" sz="2400" dirty="0">
                <a:latin typeface="Lucida Bright" charset="0"/>
                <a:ea typeface="Lucida Bright" charset="0"/>
                <a:cs typeface="Lucida Bright" charset="0"/>
                <a:sym typeface="Wingdings"/>
              </a:rPr>
              <a:t> </a:t>
            </a:r>
            <a:r>
              <a:rPr lang="en-US" sz="2400">
                <a:latin typeface="Lucida Bright" charset="0"/>
                <a:ea typeface="Lucida Bright" charset="0"/>
                <a:cs typeface="Lucida Bright" charset="0"/>
                <a:sym typeface="Wingdings"/>
              </a:rPr>
              <a:t>Audible Leakage</a:t>
            </a:r>
            <a:endParaRPr lang="en-US" sz="2400" dirty="0"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764049" y="3619034"/>
            <a:ext cx="1238071" cy="1097703"/>
            <a:chOff x="3250208" y="3355664"/>
            <a:chExt cx="1238071" cy="1097703"/>
          </a:xfrm>
        </p:grpSpPr>
        <p:grpSp>
          <p:nvGrpSpPr>
            <p:cNvPr id="3" name="Group 2"/>
            <p:cNvGrpSpPr/>
            <p:nvPr/>
          </p:nvGrpSpPr>
          <p:grpSpPr>
            <a:xfrm>
              <a:off x="3707776" y="3355664"/>
              <a:ext cx="780503" cy="916962"/>
              <a:chOff x="5703666" y="4200474"/>
              <a:chExt cx="780503" cy="916962"/>
            </a:xfrm>
          </p:grpSpPr>
          <p:pic>
            <p:nvPicPr>
              <p:cNvPr id="116" name="Picture 115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118" name="Picture 117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  <p:grpSp>
          <p:nvGrpSpPr>
            <p:cNvPr id="120" name="Group 119"/>
            <p:cNvGrpSpPr/>
            <p:nvPr/>
          </p:nvGrpSpPr>
          <p:grpSpPr>
            <a:xfrm>
              <a:off x="3250208" y="3536405"/>
              <a:ext cx="780503" cy="916962"/>
              <a:chOff x="5703666" y="4200474"/>
              <a:chExt cx="780503" cy="916962"/>
            </a:xfrm>
          </p:grpSpPr>
          <p:pic>
            <p:nvPicPr>
              <p:cNvPr id="121" name="Picture 120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122" name="Picture 121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</p:grpSp>
      <p:sp>
        <p:nvSpPr>
          <p:cNvPr id="124" name="Freeform 123"/>
          <p:cNvSpPr/>
          <p:nvPr/>
        </p:nvSpPr>
        <p:spPr>
          <a:xfrm>
            <a:off x="3577576" y="1249108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3595913" y="442741"/>
            <a:ext cx="450898" cy="2374267"/>
            <a:chOff x="3839693" y="47532"/>
            <a:chExt cx="450898" cy="2824351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8" name="Picture 127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49" name="Group 148"/>
          <p:cNvGrpSpPr/>
          <p:nvPr/>
        </p:nvGrpSpPr>
        <p:grpSpPr>
          <a:xfrm>
            <a:off x="3275784" y="442741"/>
            <a:ext cx="450898" cy="2374267"/>
            <a:chOff x="3839693" y="47532"/>
            <a:chExt cx="450898" cy="2824351"/>
          </a:xfrm>
        </p:grpSpPr>
        <p:cxnSp>
          <p:nvCxnSpPr>
            <p:cNvPr id="150" name="Straight Connector 149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1" name="Picture 150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52" name="Group 151"/>
          <p:cNvGrpSpPr/>
          <p:nvPr/>
        </p:nvGrpSpPr>
        <p:grpSpPr>
          <a:xfrm>
            <a:off x="4164010" y="442741"/>
            <a:ext cx="450898" cy="2374267"/>
            <a:chOff x="3839693" y="47532"/>
            <a:chExt cx="450898" cy="2824351"/>
          </a:xfrm>
        </p:grpSpPr>
        <p:cxnSp>
          <p:nvCxnSpPr>
            <p:cNvPr id="153" name="Straight Connector 152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4" name="Picture 153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55" name="Group 154"/>
          <p:cNvGrpSpPr/>
          <p:nvPr/>
        </p:nvGrpSpPr>
        <p:grpSpPr>
          <a:xfrm>
            <a:off x="4809601" y="442741"/>
            <a:ext cx="450898" cy="2374267"/>
            <a:chOff x="3839693" y="47532"/>
            <a:chExt cx="450898" cy="2824351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7" name="Picture 156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61" name="Group 160"/>
          <p:cNvGrpSpPr/>
          <p:nvPr/>
        </p:nvGrpSpPr>
        <p:grpSpPr>
          <a:xfrm>
            <a:off x="5145223" y="442741"/>
            <a:ext cx="450898" cy="2374267"/>
            <a:chOff x="3839693" y="47532"/>
            <a:chExt cx="450898" cy="2824351"/>
          </a:xfrm>
        </p:grpSpPr>
        <p:cxnSp>
          <p:nvCxnSpPr>
            <p:cNvPr id="162" name="Straight Connector 161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63" name="Picture 162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8193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 88"/>
          <p:cNvSpPr/>
          <p:nvPr/>
        </p:nvSpPr>
        <p:spPr>
          <a:xfrm>
            <a:off x="311526" y="4926260"/>
            <a:ext cx="223333" cy="1630169"/>
          </a:xfrm>
          <a:custGeom>
            <a:avLst/>
            <a:gdLst>
              <a:gd name="connsiteX0" fmla="*/ 1656 w 478734"/>
              <a:gd name="connsiteY0" fmla="*/ 985701 h 1012206"/>
              <a:gd name="connsiteX1" fmla="*/ 1656 w 478734"/>
              <a:gd name="connsiteY1" fmla="*/ 71301 h 1012206"/>
              <a:gd name="connsiteX2" fmla="*/ 14908 w 478734"/>
              <a:gd name="connsiteY2" fmla="*/ 71301 h 1012206"/>
              <a:gd name="connsiteX3" fmla="*/ 147430 w 478734"/>
              <a:gd name="connsiteY3" fmla="*/ 164066 h 1012206"/>
              <a:gd name="connsiteX4" fmla="*/ 478734 w 478734"/>
              <a:gd name="connsiteY4" fmla="*/ 1012206 h 101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734" h="1012206">
                <a:moveTo>
                  <a:pt x="1656" y="985701"/>
                </a:moveTo>
                <a:cubicBezTo>
                  <a:pt x="551" y="604701"/>
                  <a:pt x="-553" y="223701"/>
                  <a:pt x="1656" y="71301"/>
                </a:cubicBezTo>
                <a:cubicBezTo>
                  <a:pt x="3865" y="-81099"/>
                  <a:pt x="-9388" y="55840"/>
                  <a:pt x="14908" y="71301"/>
                </a:cubicBezTo>
                <a:cubicBezTo>
                  <a:pt x="39204" y="86762"/>
                  <a:pt x="70126" y="7249"/>
                  <a:pt x="147430" y="164066"/>
                </a:cubicBezTo>
                <a:cubicBezTo>
                  <a:pt x="224734" y="320883"/>
                  <a:pt x="478734" y="1012206"/>
                  <a:pt x="478734" y="1012206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8980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24510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-103755" y="4591375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94620" y="6135661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3"/>
          <a:srcRect l="28506" r="41730"/>
          <a:stretch/>
        </p:blipFill>
        <p:spPr>
          <a:xfrm>
            <a:off x="4124579" y="4933809"/>
            <a:ext cx="563215" cy="1625600"/>
          </a:xfrm>
          <a:prstGeom prst="rect">
            <a:avLst/>
          </a:prstGeom>
        </p:spPr>
      </p:pic>
      <p:sp>
        <p:nvSpPr>
          <p:cNvPr id="92" name="Freeform 91"/>
          <p:cNvSpPr/>
          <p:nvPr/>
        </p:nvSpPr>
        <p:spPr>
          <a:xfrm>
            <a:off x="303151" y="5609112"/>
            <a:ext cx="332748" cy="947317"/>
          </a:xfrm>
          <a:custGeom>
            <a:avLst/>
            <a:gdLst>
              <a:gd name="connsiteX0" fmla="*/ 25197 w 784605"/>
              <a:gd name="connsiteY0" fmla="*/ 473029 h 486123"/>
              <a:gd name="connsiteX1" fmla="*/ 25197 w 784605"/>
              <a:gd name="connsiteY1" fmla="*/ 1644 h 486123"/>
              <a:gd name="connsiteX2" fmla="*/ 287062 w 784605"/>
              <a:gd name="connsiteY2" fmla="*/ 315901 h 486123"/>
              <a:gd name="connsiteX3" fmla="*/ 509647 w 784605"/>
              <a:gd name="connsiteY3" fmla="*/ 276619 h 486123"/>
              <a:gd name="connsiteX4" fmla="*/ 784605 w 784605"/>
              <a:gd name="connsiteY4" fmla="*/ 486123 h 48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4605" h="486123">
                <a:moveTo>
                  <a:pt x="25197" y="473029"/>
                </a:moveTo>
                <a:cubicBezTo>
                  <a:pt x="3375" y="250430"/>
                  <a:pt x="-18447" y="27832"/>
                  <a:pt x="25197" y="1644"/>
                </a:cubicBezTo>
                <a:cubicBezTo>
                  <a:pt x="68841" y="-24544"/>
                  <a:pt x="206320" y="270072"/>
                  <a:pt x="287062" y="315901"/>
                </a:cubicBezTo>
                <a:cubicBezTo>
                  <a:pt x="367804" y="361730"/>
                  <a:pt x="426723" y="248249"/>
                  <a:pt x="509647" y="276619"/>
                </a:cubicBezTo>
                <a:cubicBezTo>
                  <a:pt x="592571" y="304989"/>
                  <a:pt x="784605" y="486123"/>
                  <a:pt x="784605" y="48612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3"/>
          <a:srcRect r="70495"/>
          <a:stretch/>
        </p:blipFill>
        <p:spPr>
          <a:xfrm>
            <a:off x="3571422" y="4936839"/>
            <a:ext cx="558328" cy="1625600"/>
          </a:xfrm>
          <a:prstGeom prst="rect">
            <a:avLst/>
          </a:prstGeom>
        </p:spPr>
      </p:pic>
      <p:sp>
        <p:nvSpPr>
          <p:cNvPr id="101" name="Freeform 100"/>
          <p:cNvSpPr/>
          <p:nvPr/>
        </p:nvSpPr>
        <p:spPr>
          <a:xfrm>
            <a:off x="332379" y="6021891"/>
            <a:ext cx="331331" cy="534538"/>
          </a:xfrm>
          <a:custGeom>
            <a:avLst/>
            <a:gdLst>
              <a:gd name="connsiteX0" fmla="*/ 21418 w 859386"/>
              <a:gd name="connsiteY0" fmla="*/ 1234225 h 1260413"/>
              <a:gd name="connsiteX1" fmla="*/ 21418 w 859386"/>
              <a:gd name="connsiteY1" fmla="*/ 3386 h 1260413"/>
              <a:gd name="connsiteX2" fmla="*/ 244003 w 859386"/>
              <a:gd name="connsiteY2" fmla="*/ 880686 h 1260413"/>
              <a:gd name="connsiteX3" fmla="*/ 859386 w 859386"/>
              <a:gd name="connsiteY3" fmla="*/ 1260413 h 1260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386" h="1260413">
                <a:moveTo>
                  <a:pt x="21418" y="1234225"/>
                </a:moveTo>
                <a:cubicBezTo>
                  <a:pt x="2869" y="648267"/>
                  <a:pt x="-15680" y="62309"/>
                  <a:pt x="21418" y="3386"/>
                </a:cubicBezTo>
                <a:cubicBezTo>
                  <a:pt x="58516" y="-55537"/>
                  <a:pt x="104342" y="671181"/>
                  <a:pt x="244003" y="880686"/>
                </a:cubicBezTo>
                <a:cubicBezTo>
                  <a:pt x="383664" y="1090190"/>
                  <a:pt x="859386" y="1260413"/>
                  <a:pt x="859386" y="126041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3"/>
          <a:srcRect l="58537"/>
          <a:stretch/>
        </p:blipFill>
        <p:spPr>
          <a:xfrm>
            <a:off x="4681458" y="4930779"/>
            <a:ext cx="784604" cy="1625600"/>
          </a:xfrm>
          <a:prstGeom prst="rect">
            <a:avLst/>
          </a:prstGeom>
        </p:spPr>
      </p:pic>
      <p:cxnSp>
        <p:nvCxnSpPr>
          <p:cNvPr id="127" name="Straight Arrow Connector 126"/>
          <p:cNvCxnSpPr/>
          <p:nvPr/>
        </p:nvCxnSpPr>
        <p:spPr>
          <a:xfrm>
            <a:off x="4252673" y="2918880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25400" y="22699"/>
            <a:ext cx="6216382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Speaker Nonlinearity </a:t>
            </a:r>
            <a:r>
              <a:rPr lang="en-US" sz="2400" dirty="0">
                <a:latin typeface="Lucida Bright" charset="0"/>
                <a:ea typeface="Lucida Bright" charset="0"/>
                <a:cs typeface="Lucida Bright" charset="0"/>
                <a:sym typeface="Wingdings"/>
              </a:rPr>
              <a:t> </a:t>
            </a:r>
            <a:r>
              <a:rPr lang="en-US" sz="2400">
                <a:latin typeface="Lucida Bright" charset="0"/>
                <a:ea typeface="Lucida Bright" charset="0"/>
                <a:cs typeface="Lucida Bright" charset="0"/>
                <a:sym typeface="Wingdings"/>
              </a:rPr>
              <a:t>Audible Leakage</a:t>
            </a:r>
            <a:endParaRPr lang="en-US" sz="2400" dirty="0"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764049" y="3619034"/>
            <a:ext cx="1238071" cy="1097703"/>
            <a:chOff x="3250208" y="3355664"/>
            <a:chExt cx="1238071" cy="1097703"/>
          </a:xfrm>
        </p:grpSpPr>
        <p:grpSp>
          <p:nvGrpSpPr>
            <p:cNvPr id="3" name="Group 2"/>
            <p:cNvGrpSpPr/>
            <p:nvPr/>
          </p:nvGrpSpPr>
          <p:grpSpPr>
            <a:xfrm>
              <a:off x="3707776" y="3355664"/>
              <a:ext cx="780503" cy="916962"/>
              <a:chOff x="5703666" y="4200474"/>
              <a:chExt cx="780503" cy="916962"/>
            </a:xfrm>
          </p:grpSpPr>
          <p:pic>
            <p:nvPicPr>
              <p:cNvPr id="116" name="Picture 115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118" name="Picture 117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  <p:grpSp>
          <p:nvGrpSpPr>
            <p:cNvPr id="120" name="Group 119"/>
            <p:cNvGrpSpPr/>
            <p:nvPr/>
          </p:nvGrpSpPr>
          <p:grpSpPr>
            <a:xfrm>
              <a:off x="3250208" y="3536405"/>
              <a:ext cx="780503" cy="916962"/>
              <a:chOff x="5703666" y="4200474"/>
              <a:chExt cx="780503" cy="916962"/>
            </a:xfrm>
          </p:grpSpPr>
          <p:pic>
            <p:nvPicPr>
              <p:cNvPr id="121" name="Picture 120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122" name="Picture 121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</p:grpSp>
      <p:sp>
        <p:nvSpPr>
          <p:cNvPr id="124" name="Freeform 123"/>
          <p:cNvSpPr/>
          <p:nvPr/>
        </p:nvSpPr>
        <p:spPr>
          <a:xfrm>
            <a:off x="3577576" y="1249108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3595913" y="442741"/>
            <a:ext cx="450898" cy="2374267"/>
            <a:chOff x="3839693" y="47532"/>
            <a:chExt cx="450898" cy="2824351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8" name="Picture 127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49" name="Group 148"/>
          <p:cNvGrpSpPr/>
          <p:nvPr/>
        </p:nvGrpSpPr>
        <p:grpSpPr>
          <a:xfrm>
            <a:off x="3275784" y="442741"/>
            <a:ext cx="450898" cy="2374267"/>
            <a:chOff x="3839693" y="47532"/>
            <a:chExt cx="450898" cy="2824351"/>
          </a:xfrm>
        </p:grpSpPr>
        <p:cxnSp>
          <p:nvCxnSpPr>
            <p:cNvPr id="150" name="Straight Connector 149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1" name="Picture 150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52" name="Group 151"/>
          <p:cNvGrpSpPr/>
          <p:nvPr/>
        </p:nvGrpSpPr>
        <p:grpSpPr>
          <a:xfrm>
            <a:off x="4164010" y="442741"/>
            <a:ext cx="450898" cy="2374267"/>
            <a:chOff x="3839693" y="47532"/>
            <a:chExt cx="450898" cy="2824351"/>
          </a:xfrm>
        </p:grpSpPr>
        <p:cxnSp>
          <p:nvCxnSpPr>
            <p:cNvPr id="153" name="Straight Connector 152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4" name="Picture 153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55" name="Group 154"/>
          <p:cNvGrpSpPr/>
          <p:nvPr/>
        </p:nvGrpSpPr>
        <p:grpSpPr>
          <a:xfrm>
            <a:off x="4809601" y="442741"/>
            <a:ext cx="450898" cy="2374267"/>
            <a:chOff x="3839693" y="47532"/>
            <a:chExt cx="450898" cy="2824351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7" name="Picture 156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61" name="Group 160"/>
          <p:cNvGrpSpPr/>
          <p:nvPr/>
        </p:nvGrpSpPr>
        <p:grpSpPr>
          <a:xfrm>
            <a:off x="5145223" y="442741"/>
            <a:ext cx="450898" cy="2374267"/>
            <a:chOff x="3839693" y="47532"/>
            <a:chExt cx="450898" cy="2824351"/>
          </a:xfrm>
        </p:grpSpPr>
        <p:cxnSp>
          <p:nvCxnSpPr>
            <p:cNvPr id="162" name="Straight Connector 161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63" name="Picture 162" descr="c3f445b9a9811b8f634f8616b9f9a61b-scissors-icon-by-vexels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67" name="Group 66"/>
          <p:cNvGrpSpPr/>
          <p:nvPr/>
        </p:nvGrpSpPr>
        <p:grpSpPr>
          <a:xfrm>
            <a:off x="-40499" y="3205226"/>
            <a:ext cx="9301041" cy="1365873"/>
            <a:chOff x="-76020" y="3286774"/>
            <a:chExt cx="9301041" cy="1365873"/>
          </a:xfrm>
        </p:grpSpPr>
        <p:sp>
          <p:nvSpPr>
            <p:cNvPr id="68" name="Rectangle 67"/>
            <p:cNvSpPr/>
            <p:nvPr/>
          </p:nvSpPr>
          <p:spPr>
            <a:xfrm>
              <a:off x="-76020" y="3286774"/>
              <a:ext cx="9301041" cy="1365873"/>
            </a:xfrm>
            <a:prstGeom prst="rect">
              <a:avLst/>
            </a:prstGeom>
            <a:solidFill>
              <a:srgbClr val="E5E3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-76019" y="3708908"/>
              <a:ext cx="9135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Lucida Bright" panose="02040602050505020304" pitchFamily="18" charset="0"/>
                </a:rPr>
                <a:t>Chopping compresses the leakage band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3951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 88"/>
          <p:cNvSpPr/>
          <p:nvPr/>
        </p:nvSpPr>
        <p:spPr>
          <a:xfrm>
            <a:off x="311526" y="4926260"/>
            <a:ext cx="223333" cy="1630169"/>
          </a:xfrm>
          <a:custGeom>
            <a:avLst/>
            <a:gdLst>
              <a:gd name="connsiteX0" fmla="*/ 1656 w 478734"/>
              <a:gd name="connsiteY0" fmla="*/ 985701 h 1012206"/>
              <a:gd name="connsiteX1" fmla="*/ 1656 w 478734"/>
              <a:gd name="connsiteY1" fmla="*/ 71301 h 1012206"/>
              <a:gd name="connsiteX2" fmla="*/ 14908 w 478734"/>
              <a:gd name="connsiteY2" fmla="*/ 71301 h 1012206"/>
              <a:gd name="connsiteX3" fmla="*/ 147430 w 478734"/>
              <a:gd name="connsiteY3" fmla="*/ 164066 h 1012206"/>
              <a:gd name="connsiteX4" fmla="*/ 478734 w 478734"/>
              <a:gd name="connsiteY4" fmla="*/ 1012206 h 101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734" h="1012206">
                <a:moveTo>
                  <a:pt x="1656" y="985701"/>
                </a:moveTo>
                <a:cubicBezTo>
                  <a:pt x="551" y="604701"/>
                  <a:pt x="-553" y="223701"/>
                  <a:pt x="1656" y="71301"/>
                </a:cubicBezTo>
                <a:cubicBezTo>
                  <a:pt x="3865" y="-81099"/>
                  <a:pt x="-9388" y="55840"/>
                  <a:pt x="14908" y="71301"/>
                </a:cubicBezTo>
                <a:cubicBezTo>
                  <a:pt x="39204" y="86762"/>
                  <a:pt x="70126" y="7249"/>
                  <a:pt x="147430" y="164066"/>
                </a:cubicBezTo>
                <a:cubicBezTo>
                  <a:pt x="224734" y="320883"/>
                  <a:pt x="478734" y="1012206"/>
                  <a:pt x="478734" y="1012206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8980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24510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-35636" y="527925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-103755" y="4591375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94620" y="6135661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-35636" y="4195754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sp>
        <p:nvSpPr>
          <p:cNvPr id="50" name="Freeform 49"/>
          <p:cNvSpPr/>
          <p:nvPr/>
        </p:nvSpPr>
        <p:spPr>
          <a:xfrm>
            <a:off x="3577576" y="1267131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noFill/>
          <a:ln w="12700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 rotWithShape="1">
          <a:blip r:embed="rId3"/>
          <a:srcRect l="28506" r="41730"/>
          <a:stretch/>
        </p:blipFill>
        <p:spPr>
          <a:xfrm>
            <a:off x="4124579" y="1232672"/>
            <a:ext cx="563215" cy="1625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400" y="22699"/>
            <a:ext cx="3511561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Leakage from Speaker </a:t>
            </a:r>
          </a:p>
        </p:txBody>
      </p:sp>
      <p:cxnSp>
        <p:nvCxnSpPr>
          <p:cNvPr id="91" name="Straight Connector 90"/>
          <p:cNvCxnSpPr/>
          <p:nvPr/>
        </p:nvCxnSpPr>
        <p:spPr>
          <a:xfrm>
            <a:off x="3584667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3"/>
          <a:srcRect l="28506" r="41730"/>
          <a:stretch/>
        </p:blipFill>
        <p:spPr>
          <a:xfrm>
            <a:off x="4124579" y="4933809"/>
            <a:ext cx="563215" cy="16256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/>
          <a:srcRect l="58537"/>
          <a:stretch/>
        </p:blipFill>
        <p:spPr>
          <a:xfrm>
            <a:off x="4681458" y="1232672"/>
            <a:ext cx="784604" cy="1625600"/>
          </a:xfrm>
          <a:prstGeom prst="rect">
            <a:avLst/>
          </a:prstGeom>
        </p:spPr>
      </p:pic>
      <p:sp>
        <p:nvSpPr>
          <p:cNvPr id="92" name="Freeform 91"/>
          <p:cNvSpPr/>
          <p:nvPr/>
        </p:nvSpPr>
        <p:spPr>
          <a:xfrm>
            <a:off x="303151" y="5609112"/>
            <a:ext cx="332748" cy="947317"/>
          </a:xfrm>
          <a:custGeom>
            <a:avLst/>
            <a:gdLst>
              <a:gd name="connsiteX0" fmla="*/ 25197 w 784605"/>
              <a:gd name="connsiteY0" fmla="*/ 473029 h 486123"/>
              <a:gd name="connsiteX1" fmla="*/ 25197 w 784605"/>
              <a:gd name="connsiteY1" fmla="*/ 1644 h 486123"/>
              <a:gd name="connsiteX2" fmla="*/ 287062 w 784605"/>
              <a:gd name="connsiteY2" fmla="*/ 315901 h 486123"/>
              <a:gd name="connsiteX3" fmla="*/ 509647 w 784605"/>
              <a:gd name="connsiteY3" fmla="*/ 276619 h 486123"/>
              <a:gd name="connsiteX4" fmla="*/ 784605 w 784605"/>
              <a:gd name="connsiteY4" fmla="*/ 486123 h 48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4605" h="486123">
                <a:moveTo>
                  <a:pt x="25197" y="473029"/>
                </a:moveTo>
                <a:cubicBezTo>
                  <a:pt x="3375" y="250430"/>
                  <a:pt x="-18447" y="27832"/>
                  <a:pt x="25197" y="1644"/>
                </a:cubicBezTo>
                <a:cubicBezTo>
                  <a:pt x="68841" y="-24544"/>
                  <a:pt x="206320" y="270072"/>
                  <a:pt x="287062" y="315901"/>
                </a:cubicBezTo>
                <a:cubicBezTo>
                  <a:pt x="367804" y="361730"/>
                  <a:pt x="426723" y="248249"/>
                  <a:pt x="509647" y="276619"/>
                </a:cubicBezTo>
                <a:cubicBezTo>
                  <a:pt x="592571" y="304989"/>
                  <a:pt x="784605" y="486123"/>
                  <a:pt x="784605" y="48612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3"/>
          <a:srcRect r="70495"/>
          <a:stretch/>
        </p:blipFill>
        <p:spPr>
          <a:xfrm>
            <a:off x="3571422" y="4936839"/>
            <a:ext cx="558328" cy="1625600"/>
          </a:xfrm>
          <a:prstGeom prst="rect">
            <a:avLst/>
          </a:prstGeom>
        </p:spPr>
      </p:pic>
      <p:sp>
        <p:nvSpPr>
          <p:cNvPr id="101" name="Freeform 100"/>
          <p:cNvSpPr/>
          <p:nvPr/>
        </p:nvSpPr>
        <p:spPr>
          <a:xfrm>
            <a:off x="332379" y="6021891"/>
            <a:ext cx="331331" cy="534538"/>
          </a:xfrm>
          <a:custGeom>
            <a:avLst/>
            <a:gdLst>
              <a:gd name="connsiteX0" fmla="*/ 21418 w 859386"/>
              <a:gd name="connsiteY0" fmla="*/ 1234225 h 1260413"/>
              <a:gd name="connsiteX1" fmla="*/ 21418 w 859386"/>
              <a:gd name="connsiteY1" fmla="*/ 3386 h 1260413"/>
              <a:gd name="connsiteX2" fmla="*/ 244003 w 859386"/>
              <a:gd name="connsiteY2" fmla="*/ 880686 h 1260413"/>
              <a:gd name="connsiteX3" fmla="*/ 859386 w 859386"/>
              <a:gd name="connsiteY3" fmla="*/ 1260413 h 1260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386" h="1260413">
                <a:moveTo>
                  <a:pt x="21418" y="1234225"/>
                </a:moveTo>
                <a:cubicBezTo>
                  <a:pt x="2869" y="648267"/>
                  <a:pt x="-15680" y="62309"/>
                  <a:pt x="21418" y="3386"/>
                </a:cubicBezTo>
                <a:cubicBezTo>
                  <a:pt x="58516" y="-55537"/>
                  <a:pt x="104342" y="671181"/>
                  <a:pt x="244003" y="880686"/>
                </a:cubicBezTo>
                <a:cubicBezTo>
                  <a:pt x="383664" y="1090190"/>
                  <a:pt x="859386" y="1260413"/>
                  <a:pt x="859386" y="1260413"/>
                </a:cubicBezTo>
              </a:path>
            </a:pathLst>
          </a:custGeom>
          <a:solidFill>
            <a:schemeClr val="accent2">
              <a:lumMod val="75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3"/>
          <a:srcRect l="58537"/>
          <a:stretch/>
        </p:blipFill>
        <p:spPr>
          <a:xfrm>
            <a:off x="4681458" y="4930779"/>
            <a:ext cx="784604" cy="16256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249467" y="3561147"/>
            <a:ext cx="1913236" cy="1305762"/>
            <a:chOff x="3228636" y="3206269"/>
            <a:chExt cx="1913236" cy="1305762"/>
          </a:xfrm>
        </p:grpSpPr>
        <p:grpSp>
          <p:nvGrpSpPr>
            <p:cNvPr id="2" name="Group 1"/>
            <p:cNvGrpSpPr/>
            <p:nvPr/>
          </p:nvGrpSpPr>
          <p:grpSpPr>
            <a:xfrm>
              <a:off x="3228636" y="3629545"/>
              <a:ext cx="882486" cy="882486"/>
              <a:chOff x="3228636" y="3629545"/>
              <a:chExt cx="882486" cy="882486"/>
            </a:xfrm>
          </p:grpSpPr>
          <p:pic>
            <p:nvPicPr>
              <p:cNvPr id="93" name="Picture 92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228636" y="36295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62" name="Picture 61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381036" y="37819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64" name="Picture 63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533436" y="39343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65" name="Picture 64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685836" y="4086745"/>
                <a:ext cx="425286" cy="425286"/>
              </a:xfrm>
              <a:prstGeom prst="rect">
                <a:avLst/>
              </a:prstGeom>
            </p:spPr>
          </p:pic>
        </p:grpSp>
        <p:grpSp>
          <p:nvGrpSpPr>
            <p:cNvPr id="103" name="Group 102"/>
            <p:cNvGrpSpPr/>
            <p:nvPr/>
          </p:nvGrpSpPr>
          <p:grpSpPr>
            <a:xfrm>
              <a:off x="3572220" y="3488453"/>
              <a:ext cx="882486" cy="882486"/>
              <a:chOff x="3228636" y="3629545"/>
              <a:chExt cx="882486" cy="882486"/>
            </a:xfrm>
          </p:grpSpPr>
          <p:pic>
            <p:nvPicPr>
              <p:cNvPr id="104" name="Picture 103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228636" y="36295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05" name="Picture 104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381036" y="37819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06" name="Picture 105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533436" y="39343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07" name="Picture 106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685836" y="4086745"/>
                <a:ext cx="425286" cy="425286"/>
              </a:xfrm>
              <a:prstGeom prst="rect">
                <a:avLst/>
              </a:prstGeom>
            </p:spPr>
          </p:pic>
        </p:grpSp>
        <p:grpSp>
          <p:nvGrpSpPr>
            <p:cNvPr id="108" name="Group 107"/>
            <p:cNvGrpSpPr/>
            <p:nvPr/>
          </p:nvGrpSpPr>
          <p:grpSpPr>
            <a:xfrm>
              <a:off x="3915804" y="3347361"/>
              <a:ext cx="882486" cy="882486"/>
              <a:chOff x="3228636" y="3629545"/>
              <a:chExt cx="882486" cy="882486"/>
            </a:xfrm>
          </p:grpSpPr>
          <p:pic>
            <p:nvPicPr>
              <p:cNvPr id="109" name="Picture 108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228636" y="36295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0" name="Picture 109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381036" y="37819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1" name="Picture 110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533436" y="39343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2" name="Picture 111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685836" y="4086745"/>
                <a:ext cx="425286" cy="425286"/>
              </a:xfrm>
              <a:prstGeom prst="rect">
                <a:avLst/>
              </a:prstGeom>
            </p:spPr>
          </p:pic>
        </p:grpSp>
        <p:grpSp>
          <p:nvGrpSpPr>
            <p:cNvPr id="113" name="Group 112"/>
            <p:cNvGrpSpPr/>
            <p:nvPr/>
          </p:nvGrpSpPr>
          <p:grpSpPr>
            <a:xfrm>
              <a:off x="4259386" y="3206269"/>
              <a:ext cx="882486" cy="882486"/>
              <a:chOff x="3228636" y="3629545"/>
              <a:chExt cx="882486" cy="882486"/>
            </a:xfrm>
          </p:grpSpPr>
          <p:pic>
            <p:nvPicPr>
              <p:cNvPr id="114" name="Picture 113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228636" y="36295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5" name="Picture 114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381036" y="37819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6" name="Picture 115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533436" y="3934345"/>
                <a:ext cx="425286" cy="425286"/>
              </a:xfrm>
              <a:prstGeom prst="rect">
                <a:avLst/>
              </a:prstGeom>
            </p:spPr>
          </p:pic>
          <p:pic>
            <p:nvPicPr>
              <p:cNvPr id="117" name="Picture 116" descr="Oxygen-Icons.org-Oxygen-Actions-speaker.ico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3685836" y="4086745"/>
                <a:ext cx="425286" cy="425286"/>
              </a:xfrm>
              <a:prstGeom prst="rect">
                <a:avLst/>
              </a:prstGeom>
            </p:spPr>
          </p:pic>
        </p:grpSp>
      </p:grpSp>
      <p:cxnSp>
        <p:nvCxnSpPr>
          <p:cNvPr id="127" name="Straight Arrow Connector 126"/>
          <p:cNvCxnSpPr/>
          <p:nvPr/>
        </p:nvCxnSpPr>
        <p:spPr>
          <a:xfrm>
            <a:off x="4252673" y="2918880"/>
            <a:ext cx="0" cy="729558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3"/>
          <a:srcRect r="70495"/>
          <a:stretch/>
        </p:blipFill>
        <p:spPr>
          <a:xfrm>
            <a:off x="3584667" y="1232672"/>
            <a:ext cx="558328" cy="1625600"/>
          </a:xfrm>
          <a:prstGeom prst="rect">
            <a:avLst/>
          </a:prstGeom>
        </p:spPr>
      </p:pic>
      <p:cxnSp>
        <p:nvCxnSpPr>
          <p:cNvPr id="129" name="Straight Connector 128"/>
          <p:cNvCxnSpPr/>
          <p:nvPr/>
        </p:nvCxnSpPr>
        <p:spPr>
          <a:xfrm>
            <a:off x="3676486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3768305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3860124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3951943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4043762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135581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4227400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4319219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4411038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4502857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4594676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4686495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4778314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4870133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4961952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5053771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5145590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5237409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5329228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5421047" y="830687"/>
            <a:ext cx="0" cy="202758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Freeform 124"/>
          <p:cNvSpPr/>
          <p:nvPr/>
        </p:nvSpPr>
        <p:spPr>
          <a:xfrm>
            <a:off x="0" y="-31995"/>
            <a:ext cx="9144000" cy="6889995"/>
          </a:xfrm>
          <a:custGeom>
            <a:avLst/>
            <a:gdLst>
              <a:gd name="connsiteX0" fmla="*/ 704654 w 9144000"/>
              <a:gd name="connsiteY0" fmla="*/ 5441377 h 6889995"/>
              <a:gd name="connsiteX1" fmla="*/ 63896 w 9144000"/>
              <a:gd name="connsiteY1" fmla="*/ 6044863 h 6889995"/>
              <a:gd name="connsiteX2" fmla="*/ 704654 w 9144000"/>
              <a:gd name="connsiteY2" fmla="*/ 6648349 h 6889995"/>
              <a:gd name="connsiteX3" fmla="*/ 1345412 w 9144000"/>
              <a:gd name="connsiteY3" fmla="*/ 6044863 h 6889995"/>
              <a:gd name="connsiteX4" fmla="*/ 704654 w 9144000"/>
              <a:gd name="connsiteY4" fmla="*/ 5441377 h 6889995"/>
              <a:gd name="connsiteX5" fmla="*/ 0 w 9144000"/>
              <a:gd name="connsiteY5" fmla="*/ 0 h 6889995"/>
              <a:gd name="connsiteX6" fmla="*/ 9144000 w 9144000"/>
              <a:gd name="connsiteY6" fmla="*/ 0 h 6889995"/>
              <a:gd name="connsiteX7" fmla="*/ 9144000 w 9144000"/>
              <a:gd name="connsiteY7" fmla="*/ 6889995 h 6889995"/>
              <a:gd name="connsiteX8" fmla="*/ 0 w 9144000"/>
              <a:gd name="connsiteY8" fmla="*/ 6889995 h 6889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6889995">
                <a:moveTo>
                  <a:pt x="704654" y="5441377"/>
                </a:moveTo>
                <a:cubicBezTo>
                  <a:pt x="350773" y="5441377"/>
                  <a:pt x="63896" y="5711567"/>
                  <a:pt x="63896" y="6044863"/>
                </a:cubicBezTo>
                <a:cubicBezTo>
                  <a:pt x="63896" y="6378159"/>
                  <a:pt x="350773" y="6648349"/>
                  <a:pt x="704654" y="6648349"/>
                </a:cubicBezTo>
                <a:cubicBezTo>
                  <a:pt x="1058535" y="6648349"/>
                  <a:pt x="1345412" y="6378159"/>
                  <a:pt x="1345412" y="6044863"/>
                </a:cubicBezTo>
                <a:cubicBezTo>
                  <a:pt x="1345412" y="5711567"/>
                  <a:pt x="1058535" y="5441377"/>
                  <a:pt x="704654" y="544137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889995"/>
                </a:lnTo>
                <a:lnTo>
                  <a:pt x="0" y="6889995"/>
                </a:lnTo>
                <a:close/>
              </a:path>
            </a:pathLst>
          </a:custGeom>
          <a:solidFill>
            <a:schemeClr val="bg1">
              <a:lumMod val="50000"/>
              <a:alpha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>
            <a:off x="677359" y="477672"/>
            <a:ext cx="7237130" cy="5581934"/>
          </a:xfrm>
          <a:custGeom>
            <a:avLst/>
            <a:gdLst>
              <a:gd name="connsiteX0" fmla="*/ 0 w 1723435"/>
              <a:gd name="connsiteY0" fmla="*/ 5513696 h 5513696"/>
              <a:gd name="connsiteX1" fmla="*/ 861718 w 1723435"/>
              <a:gd name="connsiteY1" fmla="*/ 0 h 5513696"/>
              <a:gd name="connsiteX2" fmla="*/ 1723435 w 1723435"/>
              <a:gd name="connsiteY2" fmla="*/ 5513696 h 5513696"/>
              <a:gd name="connsiteX3" fmla="*/ 0 w 1723435"/>
              <a:gd name="connsiteY3" fmla="*/ 5513696 h 5513696"/>
              <a:gd name="connsiteX0" fmla="*/ 0 w 7250778"/>
              <a:gd name="connsiteY0" fmla="*/ 5513696 h 5513696"/>
              <a:gd name="connsiteX1" fmla="*/ 861718 w 7250778"/>
              <a:gd name="connsiteY1" fmla="*/ 0 h 5513696"/>
              <a:gd name="connsiteX2" fmla="*/ 7250778 w 7250778"/>
              <a:gd name="connsiteY2" fmla="*/ 4230806 h 5513696"/>
              <a:gd name="connsiteX3" fmla="*/ 0 w 7250778"/>
              <a:gd name="connsiteY3" fmla="*/ 5513696 h 5513696"/>
              <a:gd name="connsiteX0" fmla="*/ 0 w 7250778"/>
              <a:gd name="connsiteY0" fmla="*/ 5404514 h 5404514"/>
              <a:gd name="connsiteX1" fmla="*/ 902661 w 7250778"/>
              <a:gd name="connsiteY1" fmla="*/ 0 h 5404514"/>
              <a:gd name="connsiteX2" fmla="*/ 7250778 w 7250778"/>
              <a:gd name="connsiteY2" fmla="*/ 4121624 h 5404514"/>
              <a:gd name="connsiteX3" fmla="*/ 0 w 7250778"/>
              <a:gd name="connsiteY3" fmla="*/ 5404514 h 5404514"/>
              <a:gd name="connsiteX0" fmla="*/ 0 w 7250778"/>
              <a:gd name="connsiteY0" fmla="*/ 5390866 h 5390866"/>
              <a:gd name="connsiteX1" fmla="*/ 889013 w 7250778"/>
              <a:gd name="connsiteY1" fmla="*/ 0 h 5390866"/>
              <a:gd name="connsiteX2" fmla="*/ 7250778 w 7250778"/>
              <a:gd name="connsiteY2" fmla="*/ 4107976 h 5390866"/>
              <a:gd name="connsiteX3" fmla="*/ 0 w 7250778"/>
              <a:gd name="connsiteY3" fmla="*/ 5390866 h 5390866"/>
              <a:gd name="connsiteX0" fmla="*/ 0 w 7250778"/>
              <a:gd name="connsiteY0" fmla="*/ 5418161 h 5418161"/>
              <a:gd name="connsiteX1" fmla="*/ 861717 w 7250778"/>
              <a:gd name="connsiteY1" fmla="*/ 0 h 5418161"/>
              <a:gd name="connsiteX2" fmla="*/ 7250778 w 7250778"/>
              <a:gd name="connsiteY2" fmla="*/ 4135271 h 5418161"/>
              <a:gd name="connsiteX3" fmla="*/ 0 w 7250778"/>
              <a:gd name="connsiteY3" fmla="*/ 5418161 h 5418161"/>
              <a:gd name="connsiteX0" fmla="*/ 0 w 7237130"/>
              <a:gd name="connsiteY0" fmla="*/ 5581934 h 5581934"/>
              <a:gd name="connsiteX1" fmla="*/ 848069 w 7237130"/>
              <a:gd name="connsiteY1" fmla="*/ 0 h 5581934"/>
              <a:gd name="connsiteX2" fmla="*/ 7237130 w 7237130"/>
              <a:gd name="connsiteY2" fmla="*/ 4135271 h 5581934"/>
              <a:gd name="connsiteX3" fmla="*/ 0 w 7237130"/>
              <a:gd name="connsiteY3" fmla="*/ 5581934 h 558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7130" h="5581934">
                <a:moveTo>
                  <a:pt x="0" y="5581934"/>
                </a:moveTo>
                <a:lnTo>
                  <a:pt x="848069" y="0"/>
                </a:lnTo>
                <a:lnTo>
                  <a:pt x="7237130" y="4135271"/>
                </a:lnTo>
                <a:lnTo>
                  <a:pt x="0" y="55819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/>
          <p:cNvGrpSpPr/>
          <p:nvPr/>
        </p:nvGrpSpPr>
        <p:grpSpPr>
          <a:xfrm>
            <a:off x="1572414" y="502520"/>
            <a:ext cx="6362249" cy="4088964"/>
            <a:chOff x="1572414" y="502520"/>
            <a:chExt cx="6362249" cy="4088964"/>
          </a:xfrm>
        </p:grpSpPr>
        <p:grpSp>
          <p:nvGrpSpPr>
            <p:cNvPr id="118" name="Group 117"/>
            <p:cNvGrpSpPr/>
            <p:nvPr/>
          </p:nvGrpSpPr>
          <p:grpSpPr>
            <a:xfrm>
              <a:off x="1572414" y="502520"/>
              <a:ext cx="6362249" cy="4088964"/>
              <a:chOff x="1876015" y="1200288"/>
              <a:chExt cx="6362249" cy="4088964"/>
            </a:xfrm>
          </p:grpSpPr>
          <p:pic>
            <p:nvPicPr>
              <p:cNvPr id="120" name="Picture 119" descr="THC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6015" y="1200288"/>
                <a:ext cx="6362249" cy="4088964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</p:spPr>
          </p:pic>
          <p:pic>
            <p:nvPicPr>
              <p:cNvPr id="121" name="Picture 120" descr="tf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69612" y="1750242"/>
                <a:ext cx="857145" cy="559168"/>
              </a:xfrm>
              <a:prstGeom prst="rect">
                <a:avLst/>
              </a:prstGeom>
            </p:spPr>
          </p:pic>
          <p:cxnSp>
            <p:nvCxnSpPr>
              <p:cNvPr id="122" name="Straight Arrow Connector 121"/>
              <p:cNvCxnSpPr/>
              <p:nvPr/>
            </p:nvCxnSpPr>
            <p:spPr>
              <a:xfrm flipH="1">
                <a:off x="3423022" y="2029826"/>
                <a:ext cx="1075132" cy="370992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Rectangle 118"/>
            <p:cNvSpPr/>
            <p:nvPr/>
          </p:nvSpPr>
          <p:spPr>
            <a:xfrm>
              <a:off x="2353056" y="502520"/>
              <a:ext cx="5413248" cy="3386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Freeform 127"/>
          <p:cNvSpPr/>
          <p:nvPr/>
        </p:nvSpPr>
        <p:spPr>
          <a:xfrm>
            <a:off x="2333073" y="1316313"/>
            <a:ext cx="3812345" cy="2618373"/>
          </a:xfrm>
          <a:custGeom>
            <a:avLst/>
            <a:gdLst>
              <a:gd name="connsiteX0" fmla="*/ 35749 w 4023549"/>
              <a:gd name="connsiteY0" fmla="*/ 2256830 h 2256830"/>
              <a:gd name="connsiteX1" fmla="*/ 23049 w 4023549"/>
              <a:gd name="connsiteY1" fmla="*/ 339130 h 2256830"/>
              <a:gd name="connsiteX2" fmla="*/ 302449 w 4023549"/>
              <a:gd name="connsiteY2" fmla="*/ 97830 h 2256830"/>
              <a:gd name="connsiteX3" fmla="*/ 1089849 w 4023549"/>
              <a:gd name="connsiteY3" fmla="*/ 1418630 h 2256830"/>
              <a:gd name="connsiteX4" fmla="*/ 2004249 w 4023549"/>
              <a:gd name="connsiteY4" fmla="*/ 1380530 h 2256830"/>
              <a:gd name="connsiteX5" fmla="*/ 2664649 w 4023549"/>
              <a:gd name="connsiteY5" fmla="*/ 1990130 h 2256830"/>
              <a:gd name="connsiteX6" fmla="*/ 3540949 w 4023549"/>
              <a:gd name="connsiteY6" fmla="*/ 1837730 h 2256830"/>
              <a:gd name="connsiteX7" fmla="*/ 4023549 w 4023549"/>
              <a:gd name="connsiteY7" fmla="*/ 2256830 h 2256830"/>
              <a:gd name="connsiteX0" fmla="*/ 35749 w 4023549"/>
              <a:gd name="connsiteY0" fmla="*/ 2315725 h 2315725"/>
              <a:gd name="connsiteX1" fmla="*/ 23049 w 4023549"/>
              <a:gd name="connsiteY1" fmla="*/ 398025 h 2315725"/>
              <a:gd name="connsiteX2" fmla="*/ 111800 w 4023549"/>
              <a:gd name="connsiteY2" fmla="*/ 51763 h 2315725"/>
              <a:gd name="connsiteX3" fmla="*/ 302449 w 4023549"/>
              <a:gd name="connsiteY3" fmla="*/ 156725 h 2315725"/>
              <a:gd name="connsiteX4" fmla="*/ 1089849 w 4023549"/>
              <a:gd name="connsiteY4" fmla="*/ 1477525 h 2315725"/>
              <a:gd name="connsiteX5" fmla="*/ 2004249 w 4023549"/>
              <a:gd name="connsiteY5" fmla="*/ 1439425 h 2315725"/>
              <a:gd name="connsiteX6" fmla="*/ 2664649 w 4023549"/>
              <a:gd name="connsiteY6" fmla="*/ 2049025 h 2315725"/>
              <a:gd name="connsiteX7" fmla="*/ 3540949 w 4023549"/>
              <a:gd name="connsiteY7" fmla="*/ 1896625 h 2315725"/>
              <a:gd name="connsiteX8" fmla="*/ 4023549 w 4023549"/>
              <a:gd name="connsiteY8" fmla="*/ 2315725 h 2315725"/>
              <a:gd name="connsiteX0" fmla="*/ 20177 w 4007977"/>
              <a:gd name="connsiteY0" fmla="*/ 2453243 h 2453243"/>
              <a:gd name="connsiteX1" fmla="*/ 7477 w 4007977"/>
              <a:gd name="connsiteY1" fmla="*/ 535543 h 2453243"/>
              <a:gd name="connsiteX2" fmla="*/ 68933 w 4007977"/>
              <a:gd name="connsiteY2" fmla="*/ 11764 h 2453243"/>
              <a:gd name="connsiteX3" fmla="*/ 286877 w 4007977"/>
              <a:gd name="connsiteY3" fmla="*/ 294243 h 2453243"/>
              <a:gd name="connsiteX4" fmla="*/ 1074277 w 4007977"/>
              <a:gd name="connsiteY4" fmla="*/ 1615043 h 2453243"/>
              <a:gd name="connsiteX5" fmla="*/ 1988677 w 4007977"/>
              <a:gd name="connsiteY5" fmla="*/ 1576943 h 2453243"/>
              <a:gd name="connsiteX6" fmla="*/ 2649077 w 4007977"/>
              <a:gd name="connsiteY6" fmla="*/ 2186543 h 2453243"/>
              <a:gd name="connsiteX7" fmla="*/ 3525377 w 4007977"/>
              <a:gd name="connsiteY7" fmla="*/ 2034143 h 2453243"/>
              <a:gd name="connsiteX8" fmla="*/ 4007977 w 4007977"/>
              <a:gd name="connsiteY8" fmla="*/ 2453243 h 245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07977" h="2453243">
                <a:moveTo>
                  <a:pt x="20177" y="2453243"/>
                </a:moveTo>
                <a:cubicBezTo>
                  <a:pt x="-8398" y="1674309"/>
                  <a:pt x="-649" y="942456"/>
                  <a:pt x="7477" y="535543"/>
                </a:cubicBezTo>
                <a:cubicBezTo>
                  <a:pt x="15603" y="128630"/>
                  <a:pt x="22366" y="51981"/>
                  <a:pt x="68933" y="11764"/>
                </a:cubicBezTo>
                <a:cubicBezTo>
                  <a:pt x="115500" y="-28453"/>
                  <a:pt x="119320" y="27030"/>
                  <a:pt x="286877" y="294243"/>
                </a:cubicBezTo>
                <a:cubicBezTo>
                  <a:pt x="454434" y="561456"/>
                  <a:pt x="790644" y="1401260"/>
                  <a:pt x="1074277" y="1615043"/>
                </a:cubicBezTo>
                <a:cubicBezTo>
                  <a:pt x="1357910" y="1828826"/>
                  <a:pt x="1726210" y="1481693"/>
                  <a:pt x="1988677" y="1576943"/>
                </a:cubicBezTo>
                <a:cubicBezTo>
                  <a:pt x="2251144" y="1672193"/>
                  <a:pt x="2392960" y="2110343"/>
                  <a:pt x="2649077" y="2186543"/>
                </a:cubicBezTo>
                <a:cubicBezTo>
                  <a:pt x="2905194" y="2262743"/>
                  <a:pt x="3298894" y="1989693"/>
                  <a:pt x="3525377" y="2034143"/>
                </a:cubicBezTo>
                <a:cubicBezTo>
                  <a:pt x="3751860" y="2078593"/>
                  <a:pt x="4007977" y="2453243"/>
                  <a:pt x="4007977" y="2453243"/>
                </a:cubicBezTo>
              </a:path>
            </a:pathLst>
          </a:custGeom>
          <a:solidFill>
            <a:schemeClr val="accent2">
              <a:lumMod val="60000"/>
              <a:lumOff val="40000"/>
              <a:alpha val="53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922611" y="3170849"/>
                <a:ext cx="78560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𝐿</m:t>
                      </m:r>
                      <m:d>
                        <m:dPr>
                          <m:ctrlPr>
                            <a:rPr lang="mr-IN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𝑓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611" y="3170849"/>
                <a:ext cx="785600" cy="430887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/>
          <p:cNvGrpSpPr/>
          <p:nvPr/>
        </p:nvGrpSpPr>
        <p:grpSpPr>
          <a:xfrm>
            <a:off x="2576095" y="492819"/>
            <a:ext cx="5322627" cy="2818017"/>
            <a:chOff x="2347415" y="574181"/>
            <a:chExt cx="5322627" cy="2860682"/>
          </a:xfrm>
        </p:grpSpPr>
        <p:sp>
          <p:nvSpPr>
            <p:cNvPr id="150" name="Freeform 149"/>
            <p:cNvSpPr/>
            <p:nvPr/>
          </p:nvSpPr>
          <p:spPr>
            <a:xfrm>
              <a:off x="2347415" y="614149"/>
              <a:ext cx="5322627" cy="2820714"/>
            </a:xfrm>
            <a:custGeom>
              <a:avLst/>
              <a:gdLst>
                <a:gd name="connsiteX0" fmla="*/ 0 w 5322627"/>
                <a:gd name="connsiteY0" fmla="*/ 0 h 2820714"/>
                <a:gd name="connsiteX1" fmla="*/ 1337481 w 5322627"/>
                <a:gd name="connsiteY1" fmla="*/ 1828800 h 2820714"/>
                <a:gd name="connsiteX2" fmla="*/ 3138985 w 5322627"/>
                <a:gd name="connsiteY2" fmla="*/ 2661314 h 2820714"/>
                <a:gd name="connsiteX3" fmla="*/ 3725839 w 5322627"/>
                <a:gd name="connsiteY3" fmla="*/ 2524836 h 2820714"/>
                <a:gd name="connsiteX4" fmla="*/ 4162567 w 5322627"/>
                <a:gd name="connsiteY4" fmla="*/ 2811439 h 2820714"/>
                <a:gd name="connsiteX5" fmla="*/ 4694830 w 5322627"/>
                <a:gd name="connsiteY5" fmla="*/ 2115403 h 2820714"/>
                <a:gd name="connsiteX6" fmla="*/ 5049672 w 5322627"/>
                <a:gd name="connsiteY6" fmla="*/ 2388358 h 2820714"/>
                <a:gd name="connsiteX7" fmla="*/ 5322627 w 5322627"/>
                <a:gd name="connsiteY7" fmla="*/ 1828800 h 282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2627" h="2820714">
                  <a:moveTo>
                    <a:pt x="0" y="0"/>
                  </a:moveTo>
                  <a:cubicBezTo>
                    <a:pt x="407158" y="692624"/>
                    <a:pt x="814317" y="1385248"/>
                    <a:pt x="1337481" y="1828800"/>
                  </a:cubicBezTo>
                  <a:cubicBezTo>
                    <a:pt x="1860645" y="2272352"/>
                    <a:pt x="2740925" y="2545308"/>
                    <a:pt x="3138985" y="2661314"/>
                  </a:cubicBezTo>
                  <a:cubicBezTo>
                    <a:pt x="3537045" y="2777320"/>
                    <a:pt x="3555242" y="2499815"/>
                    <a:pt x="3725839" y="2524836"/>
                  </a:cubicBezTo>
                  <a:cubicBezTo>
                    <a:pt x="3896436" y="2549857"/>
                    <a:pt x="4001069" y="2879678"/>
                    <a:pt x="4162567" y="2811439"/>
                  </a:cubicBezTo>
                  <a:cubicBezTo>
                    <a:pt x="4324065" y="2743200"/>
                    <a:pt x="4546979" y="2185917"/>
                    <a:pt x="4694830" y="2115403"/>
                  </a:cubicBezTo>
                  <a:cubicBezTo>
                    <a:pt x="4842681" y="2044890"/>
                    <a:pt x="4945039" y="2436125"/>
                    <a:pt x="5049672" y="2388358"/>
                  </a:cubicBezTo>
                  <a:cubicBezTo>
                    <a:pt x="5154305" y="2340591"/>
                    <a:pt x="5322627" y="1828800"/>
                    <a:pt x="5322627" y="1828800"/>
                  </a:cubicBezTo>
                </a:path>
              </a:pathLst>
            </a:custGeom>
            <a:noFill/>
            <a:ln w="38100"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3" name="TextBox 122"/>
                <p:cNvSpPr txBox="1"/>
                <p:nvPr/>
              </p:nvSpPr>
              <p:spPr>
                <a:xfrm>
                  <a:off x="3851767" y="1075494"/>
                  <a:ext cx="808555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𝑇</m:t>
                        </m:r>
                        <m:d>
                          <m:dPr>
                            <m:ctrlPr>
                              <a:rPr lang="mr-IN" sz="28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d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23" name="TextBox 1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51767" y="1075494"/>
                  <a:ext cx="808555" cy="430887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/>
            <p:cNvSpPr txBox="1"/>
            <p:nvPr/>
          </p:nvSpPr>
          <p:spPr>
            <a:xfrm>
              <a:off x="2813293" y="574181"/>
              <a:ext cx="466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Human Hearing Threshold</a:t>
              </a:r>
            </a:p>
          </p:txBody>
        </p:sp>
        <p:cxnSp>
          <p:nvCxnSpPr>
            <p:cNvPr id="124" name="Straight Arrow Connector 123"/>
            <p:cNvCxnSpPr>
              <a:cxnSpLocks/>
            </p:cNvCxnSpPr>
            <p:nvPr/>
          </p:nvCxnSpPr>
          <p:spPr>
            <a:xfrm flipH="1">
              <a:off x="2987084" y="1325235"/>
              <a:ext cx="765522" cy="220277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Box 125"/>
            <p:cNvSpPr txBox="1"/>
            <p:nvPr/>
          </p:nvSpPr>
          <p:spPr>
            <a:xfrm rot="2594726">
              <a:off x="3073749" y="2027740"/>
              <a:ext cx="12264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solidFill>
                    <a:srgbClr val="FF0000"/>
                  </a:solidFill>
                  <a:latin typeface="Lucida Bright" charset="0"/>
                  <a:ea typeface="Lucida Bright" charset="0"/>
                  <a:cs typeface="Lucida Bright" charset="0"/>
                </a:rPr>
                <a:t>Audible</a:t>
              </a:r>
              <a:endParaRPr lang="en-US" b="1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 rot="2594726">
              <a:off x="2814337" y="2328582"/>
              <a:ext cx="13337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solidFill>
                    <a:srgbClr val="00B050"/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</a:t>
              </a:r>
              <a:endParaRPr lang="en-US" b="1" dirty="0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995259" y="4753321"/>
            <a:ext cx="5615502" cy="1587451"/>
            <a:chOff x="2036203" y="4903449"/>
            <a:chExt cx="5615502" cy="1587451"/>
          </a:xfrm>
        </p:grpSpPr>
        <p:sp>
          <p:nvSpPr>
            <p:cNvPr id="15" name="Rectangle 14"/>
            <p:cNvSpPr/>
            <p:nvPr/>
          </p:nvSpPr>
          <p:spPr>
            <a:xfrm>
              <a:off x="2036203" y="4903449"/>
              <a:ext cx="5615502" cy="158745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4482815" y="4987161"/>
                  <a:ext cx="2784545" cy="6095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>
                  <a:defPPr>
                    <a:defRPr lang="en-US"/>
                  </a:defPPr>
                  <a:lvl1pPr>
                    <a:defRPr sz="2800" b="0" i="1">
                      <a:latin typeface="Cambria Math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mr-IN">
                                    <a:latin typeface="Cambria Math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>
                                    <a:latin typeface="Cambria Math" charset="0"/>
                                  </a:rPr>
                                  <m:t>𝑓</m:t>
                                </m:r>
                              </m:lim>
                            </m:limLow>
                          </m:fName>
                          <m:e>
                            <m:r>
                              <a:rPr lang="en-US">
                                <a:latin typeface="Cambria Math" charset="0"/>
                              </a:rPr>
                              <m:t>[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𝑇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d>
                            <m:r>
                              <a:rPr lang="en-US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𝐿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𝑓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)]</m:t>
                            </m:r>
                          </m:e>
                        </m:fun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82815" y="4987161"/>
                  <a:ext cx="2784545" cy="609526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3" name="TextBox 152"/>
                <p:cNvSpPr txBox="1"/>
                <p:nvPr/>
              </p:nvSpPr>
              <p:spPr>
                <a:xfrm>
                  <a:off x="2668210" y="5020702"/>
                  <a:ext cx="1666995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𝑀𝑎𝑥𝑖𝑚𝑖𝑧𝑒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53" name="TextBox 15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68210" y="5020702"/>
                  <a:ext cx="1666995" cy="430887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4" name="TextBox 153"/>
                <p:cNvSpPr txBox="1"/>
                <p:nvPr/>
              </p:nvSpPr>
              <p:spPr>
                <a:xfrm>
                  <a:off x="2199961" y="5813419"/>
                  <a:ext cx="5388206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𝑠𝑢𝑏𝑗𝑒𝑐𝑡</m:t>
                      </m:r>
                      <m:r>
                        <a:rPr lang="en-US" sz="2800" b="0" i="1" smtClean="0"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𝑡𝑜</m:t>
                      </m:r>
                      <m:r>
                        <a:rPr lang="en-US" sz="2800" b="0" i="1" smtClean="0">
                          <a:latin typeface="Cambria Math" charset="0"/>
                        </a:rPr>
                        <m:t>  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𝑓</m:t>
                      </m:r>
                      <m:r>
                        <a:rPr lang="en-US" sz="2800" b="0" i="1" baseline="-25000" smtClean="0">
                          <a:latin typeface="Cambria Math" charset="0"/>
                        </a:rPr>
                        <m:t>0</m:t>
                      </m:r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≤</m:t>
                      </m:r>
                    </m:oMath>
                  </a14:m>
                  <a:r>
                    <a:rPr lang="en-US" sz="2800" dirty="0"/>
                    <a:t> </a:t>
                  </a:r>
                  <a14:m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</a:rPr>
                        <m:t>𝑓</m:t>
                      </m:r>
                      <m:r>
                        <a:rPr lang="en-US" sz="2800" b="0" i="1" baseline="-25000" smtClean="0">
                          <a:latin typeface="Cambria Math" charset="0"/>
                        </a:rPr>
                        <m:t>1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800" i="1">
                          <a:latin typeface="Cambria Math" charset="0"/>
                        </a:rPr>
                        <m:t>𝑓</m:t>
                      </m:r>
                      <m:r>
                        <a:rPr lang="en-US" sz="2800" b="0" i="1" baseline="-25000" smtClean="0">
                          <a:latin typeface="Cambria Math" charset="0"/>
                        </a:rPr>
                        <m:t>2</m:t>
                      </m:r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…</m:t>
                      </m:r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≤</m:t>
                      </m:r>
                      <m:r>
                        <a:rPr lang="en-US" sz="2800" i="1">
                          <a:latin typeface="Cambria Math" charset="0"/>
                        </a:rPr>
                        <m:t>𝑓</m:t>
                      </m:r>
                      <m:r>
                        <a:rPr lang="en-US" sz="2800" b="0" i="1" baseline="-25000" smtClean="0">
                          <a:latin typeface="Cambria Math" charset="0"/>
                        </a:rPr>
                        <m:t>𝑁</m:t>
                      </m:r>
                    </m:oMath>
                  </a14:m>
                  <a:endParaRPr lang="en-US" sz="2800" baseline="-25000" dirty="0"/>
                </a:p>
              </p:txBody>
            </p:sp>
          </mc:Choice>
          <mc:Fallback xmlns="">
            <p:sp>
              <p:nvSpPr>
                <p:cNvPr id="154" name="TextBox 15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9961" y="5813419"/>
                  <a:ext cx="5388206" cy="430887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D07045-A5C5-489F-8531-97CE4F85D874}"/>
              </a:ext>
            </a:extLst>
          </p:cNvPr>
          <p:cNvCxnSpPr>
            <a:cxnSpLocks/>
          </p:cNvCxnSpPr>
          <p:nvPr/>
        </p:nvCxnSpPr>
        <p:spPr>
          <a:xfrm flipH="1" flipV="1">
            <a:off x="4254650" y="2578323"/>
            <a:ext cx="8244" cy="411685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47510A08-C564-4A4E-8A5E-5CD6A14FB228}"/>
              </a:ext>
            </a:extLst>
          </p:cNvPr>
          <p:cNvSpPr txBox="1"/>
          <p:nvPr/>
        </p:nvSpPr>
        <p:spPr>
          <a:xfrm>
            <a:off x="3863831" y="2304647"/>
            <a:ext cx="3296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charset="0"/>
                <a:ea typeface="Lucida Bright" charset="0"/>
                <a:cs typeface="Lucida Bright" charset="0"/>
              </a:rPr>
              <a:t>Minimum Gap</a:t>
            </a:r>
          </a:p>
        </p:txBody>
      </p:sp>
    </p:spTree>
    <p:extLst>
      <p:ext uri="{BB962C8B-B14F-4D97-AF65-F5344CB8AC3E}">
        <p14:creationId xmlns:p14="http://schemas.microsoft.com/office/powerpoint/2010/main" val="123550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 Acoustics</a:t>
              </a:r>
            </a:p>
          </p:txBody>
        </p:sp>
      </p:grpSp>
      <p:pic>
        <p:nvPicPr>
          <p:cNvPr id="5" name="BackDoor_video_demo_for tal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26195"/>
            <a:ext cx="9144000" cy="51435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B56D530-8A6D-4A18-A482-86AD5A12EA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1230969"/>
            <a:ext cx="4674604" cy="72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6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 62"/>
          <p:cNvSpPr/>
          <p:nvPr/>
        </p:nvSpPr>
        <p:spPr>
          <a:xfrm>
            <a:off x="3577918" y="450163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979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16509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358385" y="63017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3601355" y="80795"/>
            <a:ext cx="450898" cy="1962205"/>
            <a:chOff x="3700211" y="47532"/>
            <a:chExt cx="450898" cy="2824351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3996889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5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700211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4422918" y="80795"/>
            <a:ext cx="450898" cy="1962205"/>
            <a:chOff x="3963677" y="47532"/>
            <a:chExt cx="450898" cy="2824351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4260355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4" name="Picture 93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963677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08" name="Group 107"/>
          <p:cNvGrpSpPr/>
          <p:nvPr/>
        </p:nvGrpSpPr>
        <p:grpSpPr>
          <a:xfrm>
            <a:off x="3277764" y="80903"/>
            <a:ext cx="450898" cy="1962205"/>
            <a:chOff x="3839693" y="47532"/>
            <a:chExt cx="450898" cy="2824351"/>
          </a:xfrm>
        </p:grpSpPr>
        <p:cxnSp>
          <p:nvCxnSpPr>
            <p:cNvPr id="109" name="Straight Connector 108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0" name="Picture 10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11" name="Group 110"/>
          <p:cNvGrpSpPr/>
          <p:nvPr/>
        </p:nvGrpSpPr>
        <p:grpSpPr>
          <a:xfrm>
            <a:off x="5140525" y="73527"/>
            <a:ext cx="450898" cy="1962205"/>
            <a:chOff x="3839693" y="47532"/>
            <a:chExt cx="450898" cy="2824351"/>
          </a:xfrm>
        </p:grpSpPr>
        <p:cxnSp>
          <p:nvCxnSpPr>
            <p:cNvPr id="112" name="Straight Connector 111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3" name="Picture 112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-110091" y="2237870"/>
            <a:ext cx="9425621" cy="2278256"/>
            <a:chOff x="-110091" y="2237870"/>
            <a:chExt cx="9425621" cy="2278256"/>
          </a:xfrm>
        </p:grpSpPr>
        <p:sp>
          <p:nvSpPr>
            <p:cNvPr id="89" name="Freeform 88"/>
            <p:cNvSpPr/>
            <p:nvPr/>
          </p:nvSpPr>
          <p:spPr>
            <a:xfrm>
              <a:off x="312751" y="3179180"/>
              <a:ext cx="579268" cy="1012206"/>
            </a:xfrm>
            <a:custGeom>
              <a:avLst/>
              <a:gdLst>
                <a:gd name="connsiteX0" fmla="*/ 1656 w 478734"/>
                <a:gd name="connsiteY0" fmla="*/ 985701 h 1012206"/>
                <a:gd name="connsiteX1" fmla="*/ 1656 w 478734"/>
                <a:gd name="connsiteY1" fmla="*/ 71301 h 1012206"/>
                <a:gd name="connsiteX2" fmla="*/ 14908 w 478734"/>
                <a:gd name="connsiteY2" fmla="*/ 71301 h 1012206"/>
                <a:gd name="connsiteX3" fmla="*/ 147430 w 478734"/>
                <a:gd name="connsiteY3" fmla="*/ 164066 h 1012206"/>
                <a:gd name="connsiteX4" fmla="*/ 478734 w 478734"/>
                <a:gd name="connsiteY4" fmla="*/ 1012206 h 101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734" h="1012206">
                  <a:moveTo>
                    <a:pt x="1656" y="985701"/>
                  </a:moveTo>
                  <a:cubicBezTo>
                    <a:pt x="551" y="604701"/>
                    <a:pt x="-553" y="223701"/>
                    <a:pt x="1656" y="71301"/>
                  </a:cubicBezTo>
                  <a:cubicBezTo>
                    <a:pt x="3865" y="-81099"/>
                    <a:pt x="-9388" y="55840"/>
                    <a:pt x="14908" y="71301"/>
                  </a:cubicBezTo>
                  <a:cubicBezTo>
                    <a:pt x="39204" y="86762"/>
                    <a:pt x="70126" y="7249"/>
                    <a:pt x="147430" y="164066"/>
                  </a:cubicBezTo>
                  <a:cubicBezTo>
                    <a:pt x="224734" y="320883"/>
                    <a:pt x="478734" y="1012206"/>
                    <a:pt x="478734" y="1012206"/>
                  </a:cubicBezTo>
                </a:path>
              </a:pathLst>
            </a:custGeom>
            <a:solidFill>
              <a:schemeClr val="accent2">
                <a:lumMod val="60000"/>
                <a:lumOff val="40000"/>
                <a:alpha val="53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-110091" y="2239539"/>
              <a:ext cx="412030" cy="1951847"/>
              <a:chOff x="150235" y="300204"/>
              <a:chExt cx="412030" cy="2597909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 flipV="1">
                <a:off x="562265" y="300204"/>
                <a:ext cx="0" cy="2597909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 rot="16200000">
                <a:off x="-491404" y="1619586"/>
                <a:ext cx="16833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Amplitude</a:t>
                </a:r>
              </a:p>
            </p:txBody>
          </p:sp>
        </p:grpSp>
        <p:sp>
          <p:nvSpPr>
            <p:cNvPr id="88" name="TextBox 87"/>
            <p:cNvSpPr txBox="1"/>
            <p:nvPr/>
          </p:nvSpPr>
          <p:spPr>
            <a:xfrm>
              <a:off x="342612" y="2237870"/>
              <a:ext cx="24227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Lucida Bright" charset="0"/>
                  <a:ea typeface="Lucida Bright" charset="0"/>
                  <a:cs typeface="Lucida Bright" charset="0"/>
                </a:rPr>
                <a:t>Speaker output</a:t>
              </a:r>
            </a:p>
          </p:txBody>
        </p:sp>
        <p:sp>
          <p:nvSpPr>
            <p:cNvPr id="92" name="Freeform 91"/>
            <p:cNvSpPr/>
            <p:nvPr/>
          </p:nvSpPr>
          <p:spPr>
            <a:xfrm>
              <a:off x="296697" y="3589247"/>
              <a:ext cx="863066" cy="588209"/>
            </a:xfrm>
            <a:custGeom>
              <a:avLst/>
              <a:gdLst>
                <a:gd name="connsiteX0" fmla="*/ 25197 w 784605"/>
                <a:gd name="connsiteY0" fmla="*/ 473029 h 486123"/>
                <a:gd name="connsiteX1" fmla="*/ 25197 w 784605"/>
                <a:gd name="connsiteY1" fmla="*/ 1644 h 486123"/>
                <a:gd name="connsiteX2" fmla="*/ 287062 w 784605"/>
                <a:gd name="connsiteY2" fmla="*/ 315901 h 486123"/>
                <a:gd name="connsiteX3" fmla="*/ 509647 w 784605"/>
                <a:gd name="connsiteY3" fmla="*/ 276619 h 486123"/>
                <a:gd name="connsiteX4" fmla="*/ 784605 w 784605"/>
                <a:gd name="connsiteY4" fmla="*/ 486123 h 48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605" h="486123">
                  <a:moveTo>
                    <a:pt x="25197" y="473029"/>
                  </a:moveTo>
                  <a:cubicBezTo>
                    <a:pt x="3375" y="250430"/>
                    <a:pt x="-18447" y="27832"/>
                    <a:pt x="25197" y="1644"/>
                  </a:cubicBezTo>
                  <a:cubicBezTo>
                    <a:pt x="68841" y="-24544"/>
                    <a:pt x="206320" y="270072"/>
                    <a:pt x="287062" y="315901"/>
                  </a:cubicBezTo>
                  <a:cubicBezTo>
                    <a:pt x="367804" y="361730"/>
                    <a:pt x="426723" y="248249"/>
                    <a:pt x="509647" y="276619"/>
                  </a:cubicBezTo>
                  <a:cubicBezTo>
                    <a:pt x="592571" y="304989"/>
                    <a:pt x="784605" y="486123"/>
                    <a:pt x="784605" y="486123"/>
                  </a:cubicBezTo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101" name="Freeform 100"/>
            <p:cNvSpPr/>
            <p:nvPr/>
          </p:nvSpPr>
          <p:spPr>
            <a:xfrm>
              <a:off x="327056" y="3847836"/>
              <a:ext cx="859386" cy="331905"/>
            </a:xfrm>
            <a:custGeom>
              <a:avLst/>
              <a:gdLst>
                <a:gd name="connsiteX0" fmla="*/ 21418 w 859386"/>
                <a:gd name="connsiteY0" fmla="*/ 1234225 h 1260413"/>
                <a:gd name="connsiteX1" fmla="*/ 21418 w 859386"/>
                <a:gd name="connsiteY1" fmla="*/ 3386 h 1260413"/>
                <a:gd name="connsiteX2" fmla="*/ 244003 w 859386"/>
                <a:gd name="connsiteY2" fmla="*/ 880686 h 1260413"/>
                <a:gd name="connsiteX3" fmla="*/ 859386 w 859386"/>
                <a:gd name="connsiteY3" fmla="*/ 1260413 h 126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386" h="1260413">
                  <a:moveTo>
                    <a:pt x="21418" y="1234225"/>
                  </a:moveTo>
                  <a:cubicBezTo>
                    <a:pt x="2869" y="648267"/>
                    <a:pt x="-15680" y="62309"/>
                    <a:pt x="21418" y="3386"/>
                  </a:cubicBezTo>
                  <a:cubicBezTo>
                    <a:pt x="58516" y="-55537"/>
                    <a:pt x="104342" y="671181"/>
                    <a:pt x="244003" y="880686"/>
                  </a:cubicBezTo>
                  <a:cubicBezTo>
                    <a:pt x="383664" y="1090190"/>
                    <a:pt x="859386" y="1260413"/>
                    <a:pt x="859386" y="1260413"/>
                  </a:cubicBezTo>
                </a:path>
              </a:pathLst>
            </a:custGeom>
            <a:solidFill>
              <a:schemeClr val="accent2">
                <a:lumMod val="75000"/>
                <a:alpha val="53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>
              <a:off x="3581683" y="2581711"/>
              <a:ext cx="1881808" cy="1591141"/>
            </a:xfrm>
            <a:custGeom>
              <a:avLst/>
              <a:gdLst>
                <a:gd name="connsiteX0" fmla="*/ 0 w 1881808"/>
                <a:gd name="connsiteY0" fmla="*/ 1314993 h 1314993"/>
                <a:gd name="connsiteX1" fmla="*/ 79513 w 1881808"/>
                <a:gd name="connsiteY1" fmla="*/ 586124 h 1314993"/>
                <a:gd name="connsiteX2" fmla="*/ 198782 w 1881808"/>
                <a:gd name="connsiteY2" fmla="*/ 731898 h 1314993"/>
                <a:gd name="connsiteX3" fmla="*/ 291548 w 1881808"/>
                <a:gd name="connsiteY3" fmla="*/ 3028 h 1314993"/>
                <a:gd name="connsiteX4" fmla="*/ 503582 w 1881808"/>
                <a:gd name="connsiteY4" fmla="*/ 466854 h 1314993"/>
                <a:gd name="connsiteX5" fmla="*/ 675861 w 1881808"/>
                <a:gd name="connsiteY5" fmla="*/ 334332 h 1314993"/>
                <a:gd name="connsiteX6" fmla="*/ 940904 w 1881808"/>
                <a:gd name="connsiteY6" fmla="*/ 890924 h 1314993"/>
                <a:gd name="connsiteX7" fmla="*/ 1166191 w 1881808"/>
                <a:gd name="connsiteY7" fmla="*/ 771654 h 1314993"/>
                <a:gd name="connsiteX8" fmla="*/ 1470991 w 1881808"/>
                <a:gd name="connsiteY8" fmla="*/ 1155967 h 1314993"/>
                <a:gd name="connsiteX9" fmla="*/ 1749287 w 1881808"/>
                <a:gd name="connsiteY9" fmla="*/ 1208976 h 1314993"/>
                <a:gd name="connsiteX10" fmla="*/ 1881808 w 1881808"/>
                <a:gd name="connsiteY10" fmla="*/ 1301741 h 1314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1808" h="1314993">
                  <a:moveTo>
                    <a:pt x="0" y="1314993"/>
                  </a:moveTo>
                  <a:cubicBezTo>
                    <a:pt x="23191" y="999149"/>
                    <a:pt x="46383" y="683306"/>
                    <a:pt x="79513" y="586124"/>
                  </a:cubicBezTo>
                  <a:cubicBezTo>
                    <a:pt x="112643" y="488942"/>
                    <a:pt x="163443" y="829081"/>
                    <a:pt x="198782" y="731898"/>
                  </a:cubicBezTo>
                  <a:cubicBezTo>
                    <a:pt x="234121" y="634715"/>
                    <a:pt x="240748" y="47202"/>
                    <a:pt x="291548" y="3028"/>
                  </a:cubicBezTo>
                  <a:cubicBezTo>
                    <a:pt x="342348" y="-41146"/>
                    <a:pt x="439530" y="411637"/>
                    <a:pt x="503582" y="466854"/>
                  </a:cubicBezTo>
                  <a:cubicBezTo>
                    <a:pt x="567634" y="522071"/>
                    <a:pt x="602974" y="263654"/>
                    <a:pt x="675861" y="334332"/>
                  </a:cubicBezTo>
                  <a:cubicBezTo>
                    <a:pt x="748748" y="405010"/>
                    <a:pt x="859182" y="818037"/>
                    <a:pt x="940904" y="890924"/>
                  </a:cubicBezTo>
                  <a:cubicBezTo>
                    <a:pt x="1022626" y="963811"/>
                    <a:pt x="1077843" y="727480"/>
                    <a:pt x="1166191" y="771654"/>
                  </a:cubicBezTo>
                  <a:cubicBezTo>
                    <a:pt x="1254539" y="815828"/>
                    <a:pt x="1373808" y="1083080"/>
                    <a:pt x="1470991" y="1155967"/>
                  </a:cubicBezTo>
                  <a:cubicBezTo>
                    <a:pt x="1568174" y="1228854"/>
                    <a:pt x="1680818" y="1184680"/>
                    <a:pt x="1749287" y="1208976"/>
                  </a:cubicBezTo>
                  <a:cubicBezTo>
                    <a:pt x="1817756" y="1233272"/>
                    <a:pt x="1881808" y="1301741"/>
                    <a:pt x="1881808" y="1301741"/>
                  </a:cubicBezTo>
                </a:path>
              </a:pathLst>
            </a:custGeom>
            <a:solidFill>
              <a:schemeClr val="accent3">
                <a:lumMod val="75000"/>
                <a:alpha val="53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8284" y="3783825"/>
              <a:ext cx="9027246" cy="732301"/>
              <a:chOff x="294620" y="2442372"/>
              <a:chExt cx="9027246" cy="732301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929564" y="2805341"/>
                <a:ext cx="848721" cy="277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10k</a:t>
                </a:r>
              </a:p>
            </p:txBody>
          </p:sp>
          <p:cxnSp>
            <p:nvCxnSpPr>
              <p:cNvPr id="74" name="Straight Connector 73"/>
              <p:cNvCxnSpPr/>
              <p:nvPr/>
            </p:nvCxnSpPr>
            <p:spPr>
              <a:xfrm flipV="1">
                <a:off x="294620" y="2816579"/>
                <a:ext cx="8849380" cy="14386"/>
              </a:xfrm>
              <a:prstGeom prst="line">
                <a:avLst/>
              </a:prstGeom>
              <a:noFill/>
              <a:ln w="381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5" name="TextBox 74"/>
              <p:cNvSpPr txBox="1"/>
              <p:nvPr/>
            </p:nvSpPr>
            <p:spPr>
              <a:xfrm>
                <a:off x="7701602" y="2442372"/>
                <a:ext cx="1406505" cy="2484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Frequency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784963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20k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662840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30k</a:t>
                </a: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3630629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40k</a:t>
                </a: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4564701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50k</a:t>
                </a: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386383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60k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6241782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70k</a:t>
                </a: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7085942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80k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7862668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90k</a:t>
                </a: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8473145" y="2805341"/>
                <a:ext cx="8487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100k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660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296697" y="3179180"/>
            <a:ext cx="889745" cy="1012206"/>
            <a:chOff x="296697" y="3179180"/>
            <a:chExt cx="889745" cy="1012206"/>
          </a:xfrm>
        </p:grpSpPr>
        <p:sp>
          <p:nvSpPr>
            <p:cNvPr id="55" name="Freeform 54"/>
            <p:cNvSpPr/>
            <p:nvPr/>
          </p:nvSpPr>
          <p:spPr>
            <a:xfrm>
              <a:off x="312751" y="3179180"/>
              <a:ext cx="579268" cy="1012206"/>
            </a:xfrm>
            <a:custGeom>
              <a:avLst/>
              <a:gdLst>
                <a:gd name="connsiteX0" fmla="*/ 1656 w 478734"/>
                <a:gd name="connsiteY0" fmla="*/ 985701 h 1012206"/>
                <a:gd name="connsiteX1" fmla="*/ 1656 w 478734"/>
                <a:gd name="connsiteY1" fmla="*/ 71301 h 1012206"/>
                <a:gd name="connsiteX2" fmla="*/ 14908 w 478734"/>
                <a:gd name="connsiteY2" fmla="*/ 71301 h 1012206"/>
                <a:gd name="connsiteX3" fmla="*/ 147430 w 478734"/>
                <a:gd name="connsiteY3" fmla="*/ 164066 h 1012206"/>
                <a:gd name="connsiteX4" fmla="*/ 478734 w 478734"/>
                <a:gd name="connsiteY4" fmla="*/ 1012206 h 101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734" h="1012206">
                  <a:moveTo>
                    <a:pt x="1656" y="985701"/>
                  </a:moveTo>
                  <a:cubicBezTo>
                    <a:pt x="551" y="604701"/>
                    <a:pt x="-553" y="223701"/>
                    <a:pt x="1656" y="71301"/>
                  </a:cubicBezTo>
                  <a:cubicBezTo>
                    <a:pt x="3865" y="-81099"/>
                    <a:pt x="-9388" y="55840"/>
                    <a:pt x="14908" y="71301"/>
                  </a:cubicBezTo>
                  <a:cubicBezTo>
                    <a:pt x="39204" y="86762"/>
                    <a:pt x="70126" y="7249"/>
                    <a:pt x="147430" y="164066"/>
                  </a:cubicBezTo>
                  <a:cubicBezTo>
                    <a:pt x="224734" y="320883"/>
                    <a:pt x="478734" y="1012206"/>
                    <a:pt x="478734" y="1012206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57" name="Freeform 56"/>
            <p:cNvSpPr/>
            <p:nvPr/>
          </p:nvSpPr>
          <p:spPr>
            <a:xfrm>
              <a:off x="296697" y="3589247"/>
              <a:ext cx="863066" cy="588209"/>
            </a:xfrm>
            <a:custGeom>
              <a:avLst/>
              <a:gdLst>
                <a:gd name="connsiteX0" fmla="*/ 25197 w 784605"/>
                <a:gd name="connsiteY0" fmla="*/ 473029 h 486123"/>
                <a:gd name="connsiteX1" fmla="*/ 25197 w 784605"/>
                <a:gd name="connsiteY1" fmla="*/ 1644 h 486123"/>
                <a:gd name="connsiteX2" fmla="*/ 287062 w 784605"/>
                <a:gd name="connsiteY2" fmla="*/ 315901 h 486123"/>
                <a:gd name="connsiteX3" fmla="*/ 509647 w 784605"/>
                <a:gd name="connsiteY3" fmla="*/ 276619 h 486123"/>
                <a:gd name="connsiteX4" fmla="*/ 784605 w 784605"/>
                <a:gd name="connsiteY4" fmla="*/ 486123 h 48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605" h="486123">
                  <a:moveTo>
                    <a:pt x="25197" y="473029"/>
                  </a:moveTo>
                  <a:cubicBezTo>
                    <a:pt x="3375" y="250430"/>
                    <a:pt x="-18447" y="27832"/>
                    <a:pt x="25197" y="1644"/>
                  </a:cubicBezTo>
                  <a:cubicBezTo>
                    <a:pt x="68841" y="-24544"/>
                    <a:pt x="206320" y="270072"/>
                    <a:pt x="287062" y="315901"/>
                  </a:cubicBezTo>
                  <a:cubicBezTo>
                    <a:pt x="367804" y="361730"/>
                    <a:pt x="426723" y="248249"/>
                    <a:pt x="509647" y="276619"/>
                  </a:cubicBezTo>
                  <a:cubicBezTo>
                    <a:pt x="592571" y="304989"/>
                    <a:pt x="784605" y="486123"/>
                    <a:pt x="784605" y="486123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1" name="Freeform 60"/>
            <p:cNvSpPr/>
            <p:nvPr/>
          </p:nvSpPr>
          <p:spPr>
            <a:xfrm>
              <a:off x="327056" y="3847836"/>
              <a:ext cx="859386" cy="331905"/>
            </a:xfrm>
            <a:custGeom>
              <a:avLst/>
              <a:gdLst>
                <a:gd name="connsiteX0" fmla="*/ 21418 w 859386"/>
                <a:gd name="connsiteY0" fmla="*/ 1234225 h 1260413"/>
                <a:gd name="connsiteX1" fmla="*/ 21418 w 859386"/>
                <a:gd name="connsiteY1" fmla="*/ 3386 h 1260413"/>
                <a:gd name="connsiteX2" fmla="*/ 244003 w 859386"/>
                <a:gd name="connsiteY2" fmla="*/ 880686 h 1260413"/>
                <a:gd name="connsiteX3" fmla="*/ 859386 w 859386"/>
                <a:gd name="connsiteY3" fmla="*/ 1260413 h 126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386" h="1260413">
                  <a:moveTo>
                    <a:pt x="21418" y="1234225"/>
                  </a:moveTo>
                  <a:cubicBezTo>
                    <a:pt x="2869" y="648267"/>
                    <a:pt x="-15680" y="62309"/>
                    <a:pt x="21418" y="3386"/>
                  </a:cubicBezTo>
                  <a:cubicBezTo>
                    <a:pt x="58516" y="-55537"/>
                    <a:pt x="104342" y="671181"/>
                    <a:pt x="244003" y="880686"/>
                  </a:cubicBezTo>
                  <a:cubicBezTo>
                    <a:pt x="383664" y="1090190"/>
                    <a:pt x="859386" y="1260413"/>
                    <a:pt x="859386" y="1260413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</p:grpSp>
      <p:sp>
        <p:nvSpPr>
          <p:cNvPr id="63" name="Freeform 62"/>
          <p:cNvSpPr/>
          <p:nvPr/>
        </p:nvSpPr>
        <p:spPr>
          <a:xfrm>
            <a:off x="3577918" y="450163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979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16509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358385" y="63017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3601355" y="80795"/>
            <a:ext cx="450898" cy="1962205"/>
            <a:chOff x="3700211" y="47532"/>
            <a:chExt cx="450898" cy="2824351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3996889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5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700211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4422918" y="80795"/>
            <a:ext cx="450898" cy="1962205"/>
            <a:chOff x="3963677" y="47532"/>
            <a:chExt cx="450898" cy="2824351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4260355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4" name="Picture 93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963677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08" name="Group 107"/>
          <p:cNvGrpSpPr/>
          <p:nvPr/>
        </p:nvGrpSpPr>
        <p:grpSpPr>
          <a:xfrm>
            <a:off x="3277764" y="80903"/>
            <a:ext cx="450898" cy="1962205"/>
            <a:chOff x="3839693" y="47532"/>
            <a:chExt cx="450898" cy="2824351"/>
          </a:xfrm>
        </p:grpSpPr>
        <p:cxnSp>
          <p:nvCxnSpPr>
            <p:cNvPr id="109" name="Straight Connector 108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0" name="Picture 10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11" name="Group 110"/>
          <p:cNvGrpSpPr/>
          <p:nvPr/>
        </p:nvGrpSpPr>
        <p:grpSpPr>
          <a:xfrm>
            <a:off x="5140525" y="73527"/>
            <a:ext cx="450898" cy="1962205"/>
            <a:chOff x="3839693" y="47532"/>
            <a:chExt cx="450898" cy="2824351"/>
          </a:xfrm>
        </p:grpSpPr>
        <p:cxnSp>
          <p:nvCxnSpPr>
            <p:cNvPr id="112" name="Straight Connector 111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3" name="Picture 112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69" name="Group 68"/>
          <p:cNvGrpSpPr/>
          <p:nvPr/>
        </p:nvGrpSpPr>
        <p:grpSpPr>
          <a:xfrm>
            <a:off x="-110091" y="2239539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342612" y="2237870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sp>
        <p:nvSpPr>
          <p:cNvPr id="64" name="Freeform 63"/>
          <p:cNvSpPr/>
          <p:nvPr/>
        </p:nvSpPr>
        <p:spPr>
          <a:xfrm>
            <a:off x="3581683" y="2581711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288284" y="3783825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AC07833C-8006-45C2-BCC0-B836E276D7FD}"/>
              </a:ext>
            </a:extLst>
          </p:cNvPr>
          <p:cNvSpPr txBox="1"/>
          <p:nvPr/>
        </p:nvSpPr>
        <p:spPr>
          <a:xfrm>
            <a:off x="701689" y="2925705"/>
            <a:ext cx="1638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Inaudible</a:t>
            </a:r>
          </a:p>
        </p:txBody>
      </p:sp>
    </p:spTree>
    <p:extLst>
      <p:ext uri="{BB962C8B-B14F-4D97-AF65-F5344CB8AC3E}">
        <p14:creationId xmlns:p14="http://schemas.microsoft.com/office/powerpoint/2010/main" val="1944070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/>
        </p:nvGrpSpPr>
        <p:grpSpPr>
          <a:xfrm>
            <a:off x="3100112" y="574553"/>
            <a:ext cx="735482" cy="5984102"/>
            <a:chOff x="3198968" y="586910"/>
            <a:chExt cx="735482" cy="5984102"/>
          </a:xfrm>
        </p:grpSpPr>
        <p:grpSp>
          <p:nvGrpSpPr>
            <p:cNvPr id="114" name="Group 113"/>
            <p:cNvGrpSpPr/>
            <p:nvPr/>
          </p:nvGrpSpPr>
          <p:grpSpPr>
            <a:xfrm>
              <a:off x="3218792" y="586910"/>
              <a:ext cx="700434" cy="1458245"/>
              <a:chOff x="3866608" y="1078103"/>
              <a:chExt cx="700434" cy="1764475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3866608" y="1603060"/>
                <a:ext cx="382351" cy="1239518"/>
              </a:xfrm>
              <a:custGeom>
                <a:avLst/>
                <a:gdLst>
                  <a:gd name="connsiteX0" fmla="*/ 0 w 382351"/>
                  <a:gd name="connsiteY0" fmla="*/ 2048398 h 2048398"/>
                  <a:gd name="connsiteX1" fmla="*/ 163865 w 382351"/>
                  <a:gd name="connsiteY1" fmla="*/ 1461252 h 2048398"/>
                  <a:gd name="connsiteX2" fmla="*/ 204831 w 382351"/>
                  <a:gd name="connsiteY2" fmla="*/ 215 h 2048398"/>
                  <a:gd name="connsiteX3" fmla="*/ 218486 w 382351"/>
                  <a:gd name="connsiteY3" fmla="*/ 1570489 h 2048398"/>
                  <a:gd name="connsiteX4" fmla="*/ 382351 w 382351"/>
                  <a:gd name="connsiteY4" fmla="*/ 2034743 h 20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351" h="2048398">
                    <a:moveTo>
                      <a:pt x="0" y="2048398"/>
                    </a:moveTo>
                    <a:cubicBezTo>
                      <a:pt x="64863" y="1925507"/>
                      <a:pt x="129727" y="1802616"/>
                      <a:pt x="163865" y="1461252"/>
                    </a:cubicBezTo>
                    <a:cubicBezTo>
                      <a:pt x="198003" y="1119888"/>
                      <a:pt x="195728" y="-17991"/>
                      <a:pt x="204831" y="215"/>
                    </a:cubicBezTo>
                    <a:cubicBezTo>
                      <a:pt x="213934" y="18421"/>
                      <a:pt x="188899" y="1231401"/>
                      <a:pt x="218486" y="1570489"/>
                    </a:cubicBezTo>
                    <a:cubicBezTo>
                      <a:pt x="248073" y="1909577"/>
                      <a:pt x="382351" y="2034743"/>
                      <a:pt x="382351" y="2034743"/>
                    </a:cubicBezTo>
                  </a:path>
                </a:pathLst>
              </a:custGeom>
              <a:solidFill>
                <a:schemeClr val="accent3">
                  <a:lumMod val="75000"/>
                  <a:alpha val="53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77933C"/>
                  </a:solidFill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3888693" y="1078103"/>
                <a:ext cx="678349" cy="5586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F</a:t>
                </a:r>
                <a:r>
                  <a:rPr lang="en-US" sz="2400" baseline="-250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2</a:t>
                </a:r>
                <a:endParaRPr lang="en-US" sz="2400" dirty="0">
                  <a:solidFill>
                    <a:srgbClr val="77933C"/>
                  </a:solidFill>
                  <a:latin typeface="Helvetica Neue"/>
                  <a:cs typeface="Helvetica Neue"/>
                </a:endParaRPr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3198968" y="2730422"/>
              <a:ext cx="700434" cy="1458245"/>
              <a:chOff x="3866608" y="1078103"/>
              <a:chExt cx="700434" cy="1764475"/>
            </a:xfrm>
          </p:grpSpPr>
          <p:sp>
            <p:nvSpPr>
              <p:cNvPr id="119" name="Freeform 118"/>
              <p:cNvSpPr/>
              <p:nvPr/>
            </p:nvSpPr>
            <p:spPr>
              <a:xfrm>
                <a:off x="3866608" y="1603060"/>
                <a:ext cx="382351" cy="1239518"/>
              </a:xfrm>
              <a:custGeom>
                <a:avLst/>
                <a:gdLst>
                  <a:gd name="connsiteX0" fmla="*/ 0 w 382351"/>
                  <a:gd name="connsiteY0" fmla="*/ 2048398 h 2048398"/>
                  <a:gd name="connsiteX1" fmla="*/ 163865 w 382351"/>
                  <a:gd name="connsiteY1" fmla="*/ 1461252 h 2048398"/>
                  <a:gd name="connsiteX2" fmla="*/ 204831 w 382351"/>
                  <a:gd name="connsiteY2" fmla="*/ 215 h 2048398"/>
                  <a:gd name="connsiteX3" fmla="*/ 218486 w 382351"/>
                  <a:gd name="connsiteY3" fmla="*/ 1570489 h 2048398"/>
                  <a:gd name="connsiteX4" fmla="*/ 382351 w 382351"/>
                  <a:gd name="connsiteY4" fmla="*/ 2034743 h 20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351" h="2048398">
                    <a:moveTo>
                      <a:pt x="0" y="2048398"/>
                    </a:moveTo>
                    <a:cubicBezTo>
                      <a:pt x="64863" y="1925507"/>
                      <a:pt x="129727" y="1802616"/>
                      <a:pt x="163865" y="1461252"/>
                    </a:cubicBezTo>
                    <a:cubicBezTo>
                      <a:pt x="198003" y="1119888"/>
                      <a:pt x="195728" y="-17991"/>
                      <a:pt x="204831" y="215"/>
                    </a:cubicBezTo>
                    <a:cubicBezTo>
                      <a:pt x="213934" y="18421"/>
                      <a:pt x="188899" y="1231401"/>
                      <a:pt x="218486" y="1570489"/>
                    </a:cubicBezTo>
                    <a:cubicBezTo>
                      <a:pt x="248073" y="1909577"/>
                      <a:pt x="382351" y="2034743"/>
                      <a:pt x="382351" y="2034743"/>
                    </a:cubicBezTo>
                  </a:path>
                </a:pathLst>
              </a:custGeom>
              <a:solidFill>
                <a:schemeClr val="accent3">
                  <a:lumMod val="75000"/>
                  <a:alpha val="53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77933C"/>
                  </a:solidFill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3888693" y="1078103"/>
                <a:ext cx="678349" cy="5586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F</a:t>
                </a:r>
                <a:r>
                  <a:rPr lang="en-US" sz="2400" baseline="-250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2</a:t>
                </a:r>
                <a:endParaRPr lang="en-US" sz="2400" dirty="0">
                  <a:solidFill>
                    <a:srgbClr val="77933C"/>
                  </a:solidFill>
                  <a:latin typeface="Helvetica Neue"/>
                  <a:cs typeface="Helvetica Neue"/>
                </a:endParaRPr>
              </a:p>
            </p:txBody>
          </p:sp>
        </p:grpSp>
        <p:grpSp>
          <p:nvGrpSpPr>
            <p:cNvPr id="116" name="Group 115"/>
            <p:cNvGrpSpPr/>
            <p:nvPr/>
          </p:nvGrpSpPr>
          <p:grpSpPr>
            <a:xfrm>
              <a:off x="3234016" y="5112767"/>
              <a:ext cx="700434" cy="1458245"/>
              <a:chOff x="3866608" y="1078103"/>
              <a:chExt cx="700434" cy="1764475"/>
            </a:xfrm>
          </p:grpSpPr>
          <p:sp>
            <p:nvSpPr>
              <p:cNvPr id="117" name="Freeform 116"/>
              <p:cNvSpPr/>
              <p:nvPr/>
            </p:nvSpPr>
            <p:spPr>
              <a:xfrm>
                <a:off x="3866608" y="1603060"/>
                <a:ext cx="382351" cy="1239518"/>
              </a:xfrm>
              <a:custGeom>
                <a:avLst/>
                <a:gdLst>
                  <a:gd name="connsiteX0" fmla="*/ 0 w 382351"/>
                  <a:gd name="connsiteY0" fmla="*/ 2048398 h 2048398"/>
                  <a:gd name="connsiteX1" fmla="*/ 163865 w 382351"/>
                  <a:gd name="connsiteY1" fmla="*/ 1461252 h 2048398"/>
                  <a:gd name="connsiteX2" fmla="*/ 204831 w 382351"/>
                  <a:gd name="connsiteY2" fmla="*/ 215 h 2048398"/>
                  <a:gd name="connsiteX3" fmla="*/ 218486 w 382351"/>
                  <a:gd name="connsiteY3" fmla="*/ 1570489 h 2048398"/>
                  <a:gd name="connsiteX4" fmla="*/ 382351 w 382351"/>
                  <a:gd name="connsiteY4" fmla="*/ 2034743 h 20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351" h="2048398">
                    <a:moveTo>
                      <a:pt x="0" y="2048398"/>
                    </a:moveTo>
                    <a:cubicBezTo>
                      <a:pt x="64863" y="1925507"/>
                      <a:pt x="129727" y="1802616"/>
                      <a:pt x="163865" y="1461252"/>
                    </a:cubicBezTo>
                    <a:cubicBezTo>
                      <a:pt x="198003" y="1119888"/>
                      <a:pt x="195728" y="-17991"/>
                      <a:pt x="204831" y="215"/>
                    </a:cubicBezTo>
                    <a:cubicBezTo>
                      <a:pt x="213934" y="18421"/>
                      <a:pt x="188899" y="1231401"/>
                      <a:pt x="218486" y="1570489"/>
                    </a:cubicBezTo>
                    <a:cubicBezTo>
                      <a:pt x="248073" y="1909577"/>
                      <a:pt x="382351" y="2034743"/>
                      <a:pt x="382351" y="2034743"/>
                    </a:cubicBezTo>
                  </a:path>
                </a:pathLst>
              </a:custGeom>
              <a:solidFill>
                <a:schemeClr val="accent3">
                  <a:lumMod val="75000"/>
                  <a:alpha val="53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77933C"/>
                  </a:solidFill>
                </a:endParaRPr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3888693" y="1078103"/>
                <a:ext cx="678349" cy="5586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F</a:t>
                </a:r>
                <a:r>
                  <a:rPr lang="en-US" sz="2400" baseline="-25000" dirty="0">
                    <a:solidFill>
                      <a:srgbClr val="77933C"/>
                    </a:solidFill>
                    <a:latin typeface="Helvetica Neue"/>
                    <a:cs typeface="Helvetica Neue"/>
                  </a:rPr>
                  <a:t>2</a:t>
                </a:r>
                <a:endParaRPr lang="en-US" sz="2400" dirty="0">
                  <a:solidFill>
                    <a:srgbClr val="77933C"/>
                  </a:solidFill>
                  <a:latin typeface="Helvetica Neue"/>
                  <a:cs typeface="Helvetica Neue"/>
                </a:endParaRPr>
              </a:p>
            </p:txBody>
          </p:sp>
        </p:grpSp>
      </p:grpSp>
      <p:grpSp>
        <p:nvGrpSpPr>
          <p:cNvPr id="54" name="Group 53"/>
          <p:cNvGrpSpPr/>
          <p:nvPr/>
        </p:nvGrpSpPr>
        <p:grpSpPr>
          <a:xfrm>
            <a:off x="296697" y="3179180"/>
            <a:ext cx="889745" cy="1012206"/>
            <a:chOff x="296697" y="3179180"/>
            <a:chExt cx="889745" cy="1012206"/>
          </a:xfrm>
        </p:grpSpPr>
        <p:sp>
          <p:nvSpPr>
            <p:cNvPr id="55" name="Freeform 54"/>
            <p:cNvSpPr/>
            <p:nvPr/>
          </p:nvSpPr>
          <p:spPr>
            <a:xfrm>
              <a:off x="312751" y="3179180"/>
              <a:ext cx="579268" cy="1012206"/>
            </a:xfrm>
            <a:custGeom>
              <a:avLst/>
              <a:gdLst>
                <a:gd name="connsiteX0" fmla="*/ 1656 w 478734"/>
                <a:gd name="connsiteY0" fmla="*/ 985701 h 1012206"/>
                <a:gd name="connsiteX1" fmla="*/ 1656 w 478734"/>
                <a:gd name="connsiteY1" fmla="*/ 71301 h 1012206"/>
                <a:gd name="connsiteX2" fmla="*/ 14908 w 478734"/>
                <a:gd name="connsiteY2" fmla="*/ 71301 h 1012206"/>
                <a:gd name="connsiteX3" fmla="*/ 147430 w 478734"/>
                <a:gd name="connsiteY3" fmla="*/ 164066 h 1012206"/>
                <a:gd name="connsiteX4" fmla="*/ 478734 w 478734"/>
                <a:gd name="connsiteY4" fmla="*/ 1012206 h 101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734" h="1012206">
                  <a:moveTo>
                    <a:pt x="1656" y="985701"/>
                  </a:moveTo>
                  <a:cubicBezTo>
                    <a:pt x="551" y="604701"/>
                    <a:pt x="-553" y="223701"/>
                    <a:pt x="1656" y="71301"/>
                  </a:cubicBezTo>
                  <a:cubicBezTo>
                    <a:pt x="3865" y="-81099"/>
                    <a:pt x="-9388" y="55840"/>
                    <a:pt x="14908" y="71301"/>
                  </a:cubicBezTo>
                  <a:cubicBezTo>
                    <a:pt x="39204" y="86762"/>
                    <a:pt x="70126" y="7249"/>
                    <a:pt x="147430" y="164066"/>
                  </a:cubicBezTo>
                  <a:cubicBezTo>
                    <a:pt x="224734" y="320883"/>
                    <a:pt x="478734" y="1012206"/>
                    <a:pt x="478734" y="1012206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57" name="Freeform 56"/>
            <p:cNvSpPr/>
            <p:nvPr/>
          </p:nvSpPr>
          <p:spPr>
            <a:xfrm>
              <a:off x="296697" y="3589247"/>
              <a:ext cx="863066" cy="588209"/>
            </a:xfrm>
            <a:custGeom>
              <a:avLst/>
              <a:gdLst>
                <a:gd name="connsiteX0" fmla="*/ 25197 w 784605"/>
                <a:gd name="connsiteY0" fmla="*/ 473029 h 486123"/>
                <a:gd name="connsiteX1" fmla="*/ 25197 w 784605"/>
                <a:gd name="connsiteY1" fmla="*/ 1644 h 486123"/>
                <a:gd name="connsiteX2" fmla="*/ 287062 w 784605"/>
                <a:gd name="connsiteY2" fmla="*/ 315901 h 486123"/>
                <a:gd name="connsiteX3" fmla="*/ 509647 w 784605"/>
                <a:gd name="connsiteY3" fmla="*/ 276619 h 486123"/>
                <a:gd name="connsiteX4" fmla="*/ 784605 w 784605"/>
                <a:gd name="connsiteY4" fmla="*/ 486123 h 48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605" h="486123">
                  <a:moveTo>
                    <a:pt x="25197" y="473029"/>
                  </a:moveTo>
                  <a:cubicBezTo>
                    <a:pt x="3375" y="250430"/>
                    <a:pt x="-18447" y="27832"/>
                    <a:pt x="25197" y="1644"/>
                  </a:cubicBezTo>
                  <a:cubicBezTo>
                    <a:pt x="68841" y="-24544"/>
                    <a:pt x="206320" y="270072"/>
                    <a:pt x="287062" y="315901"/>
                  </a:cubicBezTo>
                  <a:cubicBezTo>
                    <a:pt x="367804" y="361730"/>
                    <a:pt x="426723" y="248249"/>
                    <a:pt x="509647" y="276619"/>
                  </a:cubicBezTo>
                  <a:cubicBezTo>
                    <a:pt x="592571" y="304989"/>
                    <a:pt x="784605" y="486123"/>
                    <a:pt x="784605" y="486123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  <p:sp>
          <p:nvSpPr>
            <p:cNvPr id="61" name="Freeform 60"/>
            <p:cNvSpPr/>
            <p:nvPr/>
          </p:nvSpPr>
          <p:spPr>
            <a:xfrm>
              <a:off x="327056" y="3847836"/>
              <a:ext cx="859386" cy="331905"/>
            </a:xfrm>
            <a:custGeom>
              <a:avLst/>
              <a:gdLst>
                <a:gd name="connsiteX0" fmla="*/ 21418 w 859386"/>
                <a:gd name="connsiteY0" fmla="*/ 1234225 h 1260413"/>
                <a:gd name="connsiteX1" fmla="*/ 21418 w 859386"/>
                <a:gd name="connsiteY1" fmla="*/ 3386 h 1260413"/>
                <a:gd name="connsiteX2" fmla="*/ 244003 w 859386"/>
                <a:gd name="connsiteY2" fmla="*/ 880686 h 1260413"/>
                <a:gd name="connsiteX3" fmla="*/ 859386 w 859386"/>
                <a:gd name="connsiteY3" fmla="*/ 1260413 h 126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386" h="1260413">
                  <a:moveTo>
                    <a:pt x="21418" y="1234225"/>
                  </a:moveTo>
                  <a:cubicBezTo>
                    <a:pt x="2869" y="648267"/>
                    <a:pt x="-15680" y="62309"/>
                    <a:pt x="21418" y="3386"/>
                  </a:cubicBezTo>
                  <a:cubicBezTo>
                    <a:pt x="58516" y="-55537"/>
                    <a:pt x="104342" y="671181"/>
                    <a:pt x="244003" y="880686"/>
                  </a:cubicBezTo>
                  <a:cubicBezTo>
                    <a:pt x="383664" y="1090190"/>
                    <a:pt x="859386" y="1260413"/>
                    <a:pt x="859386" y="1260413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77933C"/>
                </a:solidFill>
              </a:endParaRPr>
            </a:p>
          </p:txBody>
        </p:sp>
      </p:grpSp>
      <p:sp>
        <p:nvSpPr>
          <p:cNvPr id="63" name="Freeform 62"/>
          <p:cNvSpPr/>
          <p:nvPr/>
        </p:nvSpPr>
        <p:spPr>
          <a:xfrm>
            <a:off x="3577918" y="450163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03755" y="97986"/>
            <a:ext cx="412030" cy="1951847"/>
            <a:chOff x="150235" y="300204"/>
            <a:chExt cx="412030" cy="259790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94620" y="1650905"/>
            <a:ext cx="9027246" cy="723668"/>
            <a:chOff x="294620" y="2451005"/>
            <a:chExt cx="9027246" cy="723668"/>
          </a:xfrm>
        </p:grpSpPr>
        <p:sp>
          <p:nvSpPr>
            <p:cNvPr id="30" name="TextBox 29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592600" y="2451005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358385" y="63017"/>
            <a:ext cx="1981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input</a:t>
            </a:r>
            <a:endParaRPr lang="en-US" sz="2000" dirty="0">
              <a:solidFill>
                <a:srgbClr val="FF000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3601355" y="80795"/>
            <a:ext cx="450898" cy="1962205"/>
            <a:chOff x="3700211" y="47532"/>
            <a:chExt cx="450898" cy="2824351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3996889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5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700211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4422918" y="80795"/>
            <a:ext cx="450898" cy="1962205"/>
            <a:chOff x="3963677" y="47532"/>
            <a:chExt cx="450898" cy="2824351"/>
          </a:xfrm>
        </p:grpSpPr>
        <p:cxnSp>
          <p:nvCxnSpPr>
            <p:cNvPr id="91" name="Straight Connector 90"/>
            <p:cNvCxnSpPr/>
            <p:nvPr/>
          </p:nvCxnSpPr>
          <p:spPr>
            <a:xfrm>
              <a:off x="4260355" y="459933"/>
              <a:ext cx="0" cy="241195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4" name="Picture 93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963677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08" name="Group 107"/>
          <p:cNvGrpSpPr/>
          <p:nvPr/>
        </p:nvGrpSpPr>
        <p:grpSpPr>
          <a:xfrm>
            <a:off x="3277764" y="80903"/>
            <a:ext cx="450898" cy="1962205"/>
            <a:chOff x="3839693" y="47532"/>
            <a:chExt cx="450898" cy="2824351"/>
          </a:xfrm>
        </p:grpSpPr>
        <p:cxnSp>
          <p:nvCxnSpPr>
            <p:cNvPr id="109" name="Straight Connector 108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0" name="Picture 109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111" name="Group 110"/>
          <p:cNvGrpSpPr/>
          <p:nvPr/>
        </p:nvGrpSpPr>
        <p:grpSpPr>
          <a:xfrm>
            <a:off x="5140525" y="73527"/>
            <a:ext cx="450898" cy="1962205"/>
            <a:chOff x="3839693" y="47532"/>
            <a:chExt cx="450898" cy="2824351"/>
          </a:xfrm>
        </p:grpSpPr>
        <p:cxnSp>
          <p:nvCxnSpPr>
            <p:cNvPr id="112" name="Straight Connector 111"/>
            <p:cNvCxnSpPr/>
            <p:nvPr/>
          </p:nvCxnSpPr>
          <p:spPr>
            <a:xfrm>
              <a:off x="4136371" y="459934"/>
              <a:ext cx="0" cy="2411949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3" name="Picture 112" descr="c3f445b9a9811b8f634f8616b9f9a61b-scissors-icon-by-vexels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72924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791793">
              <a:off x="3839693" y="47532"/>
              <a:ext cx="450898" cy="450898"/>
            </a:xfrm>
            <a:prstGeom prst="rect">
              <a:avLst/>
            </a:prstGeom>
          </p:spPr>
        </p:pic>
      </p:grpSp>
      <p:grpSp>
        <p:nvGrpSpPr>
          <p:cNvPr id="69" name="Group 68"/>
          <p:cNvGrpSpPr/>
          <p:nvPr/>
        </p:nvGrpSpPr>
        <p:grpSpPr>
          <a:xfrm>
            <a:off x="-110091" y="2239539"/>
            <a:ext cx="412030" cy="1951847"/>
            <a:chOff x="150235" y="300204"/>
            <a:chExt cx="412030" cy="2597909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1" name="TextBox 70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342612" y="2237870"/>
            <a:ext cx="2422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Speaker output</a:t>
            </a:r>
          </a:p>
        </p:txBody>
      </p:sp>
      <p:sp>
        <p:nvSpPr>
          <p:cNvPr id="64" name="Freeform 63"/>
          <p:cNvSpPr/>
          <p:nvPr/>
        </p:nvSpPr>
        <p:spPr>
          <a:xfrm>
            <a:off x="3581683" y="2581711"/>
            <a:ext cx="1881808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288284" y="3783825"/>
            <a:ext cx="9027246" cy="732301"/>
            <a:chOff x="294620" y="2442372"/>
            <a:chExt cx="9027246" cy="732301"/>
          </a:xfrm>
        </p:grpSpPr>
        <p:sp>
          <p:nvSpPr>
            <p:cNvPr id="73" name="TextBox 72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701602" y="244237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301939" y="5028493"/>
            <a:ext cx="2509193" cy="1517041"/>
            <a:chOff x="912535" y="1255021"/>
            <a:chExt cx="3006572" cy="1632090"/>
          </a:xfrm>
        </p:grpSpPr>
        <p:cxnSp>
          <p:nvCxnSpPr>
            <p:cNvPr id="68" name="Straight Connector 67"/>
            <p:cNvCxnSpPr/>
            <p:nvPr/>
          </p:nvCxnSpPr>
          <p:spPr>
            <a:xfrm>
              <a:off x="912535" y="1255021"/>
              <a:ext cx="2016505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Freeform 84"/>
            <p:cNvSpPr/>
            <p:nvPr/>
          </p:nvSpPr>
          <p:spPr>
            <a:xfrm>
              <a:off x="2922260" y="1255021"/>
              <a:ext cx="996847" cy="163209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6" name="Freeform 85"/>
          <p:cNvSpPr/>
          <p:nvPr/>
        </p:nvSpPr>
        <p:spPr>
          <a:xfrm rot="16813621">
            <a:off x="2346484" y="5351439"/>
            <a:ext cx="381504" cy="351308"/>
          </a:xfrm>
          <a:custGeom>
            <a:avLst/>
            <a:gdLst>
              <a:gd name="connsiteX0" fmla="*/ 819324 w 819324"/>
              <a:gd name="connsiteY0" fmla="*/ 505218 h 505218"/>
              <a:gd name="connsiteX1" fmla="*/ 314074 w 819324"/>
              <a:gd name="connsiteY1" fmla="*/ 314054 h 505218"/>
              <a:gd name="connsiteX2" fmla="*/ 587182 w 819324"/>
              <a:gd name="connsiteY2" fmla="*/ 204818 h 505218"/>
              <a:gd name="connsiteX3" fmla="*/ 0 w 819324"/>
              <a:gd name="connsiteY3" fmla="*/ 0 h 505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9324" h="505218">
                <a:moveTo>
                  <a:pt x="819324" y="505218"/>
                </a:moveTo>
                <a:cubicBezTo>
                  <a:pt x="586044" y="434669"/>
                  <a:pt x="352764" y="364120"/>
                  <a:pt x="314074" y="314054"/>
                </a:cubicBezTo>
                <a:cubicBezTo>
                  <a:pt x="275384" y="263988"/>
                  <a:pt x="639528" y="257160"/>
                  <a:pt x="587182" y="204818"/>
                </a:cubicBezTo>
                <a:cubicBezTo>
                  <a:pt x="534836" y="152476"/>
                  <a:pt x="0" y="0"/>
                  <a:pt x="0" y="0"/>
                </a:cubicBezTo>
              </a:path>
            </a:pathLst>
          </a:custGeom>
          <a:ln w="952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/>
          <p:cNvSpPr txBox="1"/>
          <p:nvPr/>
        </p:nvSpPr>
        <p:spPr>
          <a:xfrm>
            <a:off x="1725377" y="4807421"/>
            <a:ext cx="2036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Lucida Bright" charset="0"/>
                <a:ea typeface="Lucida Bright" charset="0"/>
                <a:cs typeface="Lucida Bright" charset="0"/>
              </a:rPr>
              <a:t>Microphone</a:t>
            </a:r>
          </a:p>
          <a:p>
            <a:pPr algn="ctr"/>
            <a:r>
              <a:rPr lang="en-US" sz="1600" dirty="0">
                <a:latin typeface="Lucida Bright" charset="0"/>
                <a:ea typeface="Lucida Bright" charset="0"/>
                <a:cs typeface="Lucida Bright" charset="0"/>
              </a:rPr>
              <a:t>filter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274512" y="4397234"/>
            <a:ext cx="2590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Microphone output</a:t>
            </a:r>
          </a:p>
        </p:txBody>
      </p:sp>
      <p:sp>
        <p:nvSpPr>
          <p:cNvPr id="92" name="Freeform 91"/>
          <p:cNvSpPr/>
          <p:nvPr/>
        </p:nvSpPr>
        <p:spPr>
          <a:xfrm>
            <a:off x="3593168" y="5118644"/>
            <a:ext cx="1881808" cy="1446492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288284" y="6110885"/>
            <a:ext cx="9027246" cy="791481"/>
            <a:chOff x="294620" y="2383192"/>
            <a:chExt cx="9027246" cy="791481"/>
          </a:xfrm>
        </p:grpSpPr>
        <p:sp>
          <p:nvSpPr>
            <p:cNvPr id="95" name="TextBox 94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96" name="Straight Connector 95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7672073" y="2383192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-110091" y="4625779"/>
            <a:ext cx="412030" cy="1951847"/>
            <a:chOff x="150235" y="300204"/>
            <a:chExt cx="412030" cy="2597909"/>
          </a:xfrm>
        </p:grpSpPr>
        <p:cxnSp>
          <p:nvCxnSpPr>
            <p:cNvPr id="65" name="Straight Connector 64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TextBox 65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A9F170E4-CD32-4B40-9B07-64E9AD842E32}"/>
              </a:ext>
            </a:extLst>
          </p:cNvPr>
          <p:cNvSpPr txBox="1"/>
          <p:nvPr/>
        </p:nvSpPr>
        <p:spPr>
          <a:xfrm>
            <a:off x="701689" y="2925705"/>
            <a:ext cx="1638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Inaudible</a:t>
            </a:r>
          </a:p>
        </p:txBody>
      </p:sp>
    </p:spTree>
    <p:extLst>
      <p:ext uri="{BB962C8B-B14F-4D97-AF65-F5344CB8AC3E}">
        <p14:creationId xmlns:p14="http://schemas.microsoft.com/office/powerpoint/2010/main" val="157463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0.34253 0.00347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135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Evaluation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9F4AF8B2-DE87-4399-B7F5-86D7942444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59"/>
          <a:stretch/>
        </p:blipFill>
        <p:spPr>
          <a:xfrm>
            <a:off x="0" y="1822975"/>
            <a:ext cx="3679634" cy="3917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BA5777-78E6-4D22-BB98-516F10C717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58"/>
          <a:stretch/>
        </p:blipFill>
        <p:spPr>
          <a:xfrm>
            <a:off x="4065224" y="1822976"/>
            <a:ext cx="5078776" cy="391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97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1" y="69271"/>
            <a:ext cx="9144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Inaudible voice command: Long range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134699" y="-16138"/>
            <a:ext cx="9465733" cy="805846"/>
            <a:chOff x="0" y="0"/>
            <a:chExt cx="9144000" cy="805846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9144000" cy="8058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61248" y="67731"/>
              <a:ext cx="89649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Lucida Bright" charset="0"/>
                  <a:ea typeface="Lucida Bright" charset="0"/>
                  <a:cs typeface="Lucida Bright" charset="0"/>
                </a:rPr>
                <a:t>Inaudible voice commands: Long range</a:t>
              </a:r>
            </a:p>
          </p:txBody>
        </p:sp>
      </p:grpSp>
      <p:pic>
        <p:nvPicPr>
          <p:cNvPr id="2" name="longBackDoor">
            <a:hlinkClick r:id="" action="ppaction://media"/>
            <a:extLst>
              <a:ext uri="{FF2B5EF4-FFF2-40B4-BE49-F238E27FC236}">
                <a16:creationId xmlns:a16="http://schemas.microsoft.com/office/drawing/2014/main" id="{FA1771C3-903C-44F3-B77A-46DA63068B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1334333"/>
            <a:ext cx="9144000" cy="51435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7A9F8B-586A-45E7-863A-F0953081388E}"/>
              </a:ext>
            </a:extLst>
          </p:cNvPr>
          <p:cNvCxnSpPr>
            <a:cxnSpLocks/>
          </p:cNvCxnSpPr>
          <p:nvPr/>
        </p:nvCxnSpPr>
        <p:spPr>
          <a:xfrm flipH="1">
            <a:off x="4169047" y="3918565"/>
            <a:ext cx="147232" cy="2280757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600C06A-2846-4628-B583-5FB9C04E3E7D}"/>
              </a:ext>
            </a:extLst>
          </p:cNvPr>
          <p:cNvSpPr txBox="1"/>
          <p:nvPr/>
        </p:nvSpPr>
        <p:spPr>
          <a:xfrm>
            <a:off x="2843940" y="4822517"/>
            <a:ext cx="1472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25 feet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4AC9D9-2007-4506-A2C9-DC960AE87723}"/>
              </a:ext>
            </a:extLst>
          </p:cNvPr>
          <p:cNvSpPr txBox="1"/>
          <p:nvPr/>
        </p:nvSpPr>
        <p:spPr>
          <a:xfrm>
            <a:off x="408124" y="2528459"/>
            <a:ext cx="3908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Speaker array running leakage optimization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A38891-6935-430D-B59A-AFE4E86FA10A}"/>
              </a:ext>
            </a:extLst>
          </p:cNvPr>
          <p:cNvCxnSpPr>
            <a:cxnSpLocks/>
          </p:cNvCxnSpPr>
          <p:nvPr/>
        </p:nvCxnSpPr>
        <p:spPr>
          <a:xfrm>
            <a:off x="3580109" y="3429000"/>
            <a:ext cx="883404" cy="477083"/>
          </a:xfrm>
          <a:prstGeom prst="straightConnector1">
            <a:avLst/>
          </a:prstGeom>
          <a:ln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16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Evaluation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290276F-1E68-4DCF-B497-1C453EEE0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446"/>
          <a:stretch/>
        </p:blipFill>
        <p:spPr>
          <a:xfrm>
            <a:off x="0" y="2875114"/>
            <a:ext cx="4439798" cy="35094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FD6208-D74E-4586-A384-0371BF191C09}"/>
              </a:ext>
            </a:extLst>
          </p:cNvPr>
          <p:cNvSpPr/>
          <p:nvPr/>
        </p:nvSpPr>
        <p:spPr>
          <a:xfrm>
            <a:off x="765674" y="1756014"/>
            <a:ext cx="27487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Lucida Bright" panose="02040602050505020304" pitchFamily="18" charset="0"/>
              </a:rPr>
              <a:t>Wake-word hit rate</a:t>
            </a:r>
          </a:p>
        </p:txBody>
      </p:sp>
    </p:spTree>
    <p:extLst>
      <p:ext uri="{BB962C8B-B14F-4D97-AF65-F5344CB8AC3E}">
        <p14:creationId xmlns:p14="http://schemas.microsoft.com/office/powerpoint/2010/main" val="1260172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Evaluation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290276F-1E68-4DCF-B497-1C453EEE0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75114"/>
            <a:ext cx="9144000" cy="35094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FD6208-D74E-4586-A384-0371BF191C09}"/>
              </a:ext>
            </a:extLst>
          </p:cNvPr>
          <p:cNvSpPr/>
          <p:nvPr/>
        </p:nvSpPr>
        <p:spPr>
          <a:xfrm>
            <a:off x="765674" y="1756014"/>
            <a:ext cx="27487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Lucida Bright" panose="02040602050505020304" pitchFamily="18" charset="0"/>
              </a:rPr>
              <a:t>Wake-word hit rate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04120A-AA01-401B-B5F3-83460EF62BA5}"/>
              </a:ext>
            </a:extLst>
          </p:cNvPr>
          <p:cNvSpPr/>
          <p:nvPr/>
        </p:nvSpPr>
        <p:spPr>
          <a:xfrm>
            <a:off x="4687678" y="1756014"/>
            <a:ext cx="39164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Lucida Bright" panose="02040602050505020304" pitchFamily="18" charset="0"/>
              </a:rPr>
              <a:t>Command detection accuracy</a:t>
            </a:r>
          </a:p>
        </p:txBody>
      </p:sp>
    </p:spTree>
    <p:extLst>
      <p:ext uri="{BB962C8B-B14F-4D97-AF65-F5344CB8AC3E}">
        <p14:creationId xmlns:p14="http://schemas.microsoft.com/office/powerpoint/2010/main" val="25971561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3" name="Rectangle 2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0" y="-1105191"/>
              <a:ext cx="60849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Evaluation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CFD6208-D74E-4586-A384-0371BF191C09}"/>
              </a:ext>
            </a:extLst>
          </p:cNvPr>
          <p:cNvSpPr/>
          <p:nvPr/>
        </p:nvSpPr>
        <p:spPr>
          <a:xfrm>
            <a:off x="974993" y="1767860"/>
            <a:ext cx="71940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Lucida Bright" panose="02040602050505020304" pitchFamily="18" charset="0"/>
              </a:rPr>
              <a:t>Maximum activation distance for different input power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591719-51D6-41CD-93CE-B4CEAF13E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936" y="2830097"/>
            <a:ext cx="4768127" cy="374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251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5" name="Rectangle 4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-1105191"/>
              <a:ext cx="45015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Talk Outline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D215F-559D-4829-82B4-95942648D04A}"/>
              </a:ext>
            </a:extLst>
          </p:cNvPr>
          <p:cNvSpPr/>
          <p:nvPr/>
        </p:nvSpPr>
        <p:spPr>
          <a:xfrm>
            <a:off x="0" y="3506742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0175B5-1CD3-404D-AE6E-40138817D01F}"/>
              </a:ext>
            </a:extLst>
          </p:cNvPr>
          <p:cNvSpPr/>
          <p:nvPr/>
        </p:nvSpPr>
        <p:spPr>
          <a:xfrm>
            <a:off x="0" y="4624325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FBA85-C7E6-43A9-88E2-7ADEC05651BE}"/>
              </a:ext>
            </a:extLst>
          </p:cNvPr>
          <p:cNvSpPr/>
          <p:nvPr/>
        </p:nvSpPr>
        <p:spPr>
          <a:xfrm>
            <a:off x="0" y="1495232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BD14CB-9D51-49DA-A22E-F4109DAEA10F}"/>
              </a:ext>
            </a:extLst>
          </p:cNvPr>
          <p:cNvSpPr/>
          <p:nvPr/>
        </p:nvSpPr>
        <p:spPr>
          <a:xfrm>
            <a:off x="119258" y="2618999"/>
            <a:ext cx="25010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Lucida Bright" panose="02040602050505020304" pitchFamily="18" charset="0"/>
              </a:rPr>
              <a:t>Today’s Talk: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E6D978-7136-4BCF-915D-C2CCE08CBE55}"/>
              </a:ext>
            </a:extLst>
          </p:cNvPr>
          <p:cNvSpPr/>
          <p:nvPr/>
        </p:nvSpPr>
        <p:spPr>
          <a:xfrm>
            <a:off x="740667" y="1522516"/>
            <a:ext cx="7662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0.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BackDoor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DolphinAttack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[Princeton Video]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FB637-FEDD-4D5B-BB12-812C7D1AB1CB}"/>
              </a:ext>
            </a:extLst>
          </p:cNvPr>
          <p:cNvSpPr/>
          <p:nvPr/>
        </p:nvSpPr>
        <p:spPr>
          <a:xfrm>
            <a:off x="852488" y="3534026"/>
            <a:ext cx="74390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1. How to launch long-range (realistic) attacks?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0D90A2-66D6-4FE4-B3C8-91C8792E4723}"/>
              </a:ext>
            </a:extLst>
          </p:cNvPr>
          <p:cNvSpPr/>
          <p:nvPr/>
        </p:nvSpPr>
        <p:spPr>
          <a:xfrm>
            <a:off x="1514114" y="4651609"/>
            <a:ext cx="61157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2. How to defend against these attacks?</a:t>
            </a:r>
          </a:p>
        </p:txBody>
      </p:sp>
    </p:spTree>
    <p:extLst>
      <p:ext uri="{BB962C8B-B14F-4D97-AF65-F5344CB8AC3E}">
        <p14:creationId xmlns:p14="http://schemas.microsoft.com/office/powerpoint/2010/main" val="9784213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5" name="Rectangle 4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-1105191"/>
              <a:ext cx="45015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Talk Outline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D215F-559D-4829-82B4-95942648D04A}"/>
              </a:ext>
            </a:extLst>
          </p:cNvPr>
          <p:cNvSpPr/>
          <p:nvPr/>
        </p:nvSpPr>
        <p:spPr>
          <a:xfrm>
            <a:off x="0" y="3506742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0175B5-1CD3-404D-AE6E-40138817D01F}"/>
              </a:ext>
            </a:extLst>
          </p:cNvPr>
          <p:cNvSpPr/>
          <p:nvPr/>
        </p:nvSpPr>
        <p:spPr>
          <a:xfrm>
            <a:off x="0" y="4624325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FBA85-C7E6-43A9-88E2-7ADEC05651BE}"/>
              </a:ext>
            </a:extLst>
          </p:cNvPr>
          <p:cNvSpPr/>
          <p:nvPr/>
        </p:nvSpPr>
        <p:spPr>
          <a:xfrm>
            <a:off x="0" y="1495232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BD14CB-9D51-49DA-A22E-F4109DAEA10F}"/>
              </a:ext>
            </a:extLst>
          </p:cNvPr>
          <p:cNvSpPr/>
          <p:nvPr/>
        </p:nvSpPr>
        <p:spPr>
          <a:xfrm>
            <a:off x="119258" y="2618999"/>
            <a:ext cx="25010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Lucida Bright" panose="02040602050505020304" pitchFamily="18" charset="0"/>
              </a:rPr>
              <a:t>Today’s Talk: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E6D978-7136-4BCF-915D-C2CCE08CBE55}"/>
              </a:ext>
            </a:extLst>
          </p:cNvPr>
          <p:cNvSpPr/>
          <p:nvPr/>
        </p:nvSpPr>
        <p:spPr>
          <a:xfrm>
            <a:off x="740667" y="1522516"/>
            <a:ext cx="7662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0.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BackDoor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DolphinAttack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[Princeton Video]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2DF757-F0EE-4D71-9A18-15BEA7BEF05A}"/>
              </a:ext>
            </a:extLst>
          </p:cNvPr>
          <p:cNvSpPr/>
          <p:nvPr/>
        </p:nvSpPr>
        <p:spPr>
          <a:xfrm>
            <a:off x="1514113" y="4651609"/>
            <a:ext cx="61157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2. How to defend against these attacks?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FB637-FEDD-4D5B-BB12-812C7D1AB1CB}"/>
              </a:ext>
            </a:extLst>
          </p:cNvPr>
          <p:cNvSpPr/>
          <p:nvPr/>
        </p:nvSpPr>
        <p:spPr>
          <a:xfrm>
            <a:off x="852488" y="3534026"/>
            <a:ext cx="74390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1. How to launch long-range (realistic) attacks?</a:t>
            </a:r>
          </a:p>
        </p:txBody>
      </p:sp>
    </p:spTree>
    <p:extLst>
      <p:ext uri="{BB962C8B-B14F-4D97-AF65-F5344CB8AC3E}">
        <p14:creationId xmlns:p14="http://schemas.microsoft.com/office/powerpoint/2010/main" val="2777542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5" name="Rectangle 4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-1105191"/>
              <a:ext cx="45015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Talk Outline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6E8A338-9D22-4FD7-8735-59FCF8F2F813}"/>
              </a:ext>
            </a:extLst>
          </p:cNvPr>
          <p:cNvSpPr/>
          <p:nvPr/>
        </p:nvSpPr>
        <p:spPr>
          <a:xfrm>
            <a:off x="0" y="1495232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D36344-7AAD-4097-BED4-847FB97E17C4}"/>
              </a:ext>
            </a:extLst>
          </p:cNvPr>
          <p:cNvSpPr/>
          <p:nvPr/>
        </p:nvSpPr>
        <p:spPr>
          <a:xfrm>
            <a:off x="740667" y="1522516"/>
            <a:ext cx="7662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0. [</a:t>
            </a:r>
            <a:r>
              <a:rPr lang="en-US" sz="2400" dirty="0" err="1">
                <a:latin typeface="Lucida Bright" panose="02040602050505020304" pitchFamily="18" charset="0"/>
              </a:rPr>
              <a:t>BackDoor</a:t>
            </a:r>
            <a:r>
              <a:rPr lang="en-US" sz="2400" dirty="0">
                <a:latin typeface="Lucida Bright" panose="02040602050505020304" pitchFamily="18" charset="0"/>
              </a:rPr>
              <a:t>], [</a:t>
            </a:r>
            <a:r>
              <a:rPr lang="en-US" sz="2400" dirty="0" err="1">
                <a:latin typeface="Lucida Bright" panose="02040602050505020304" pitchFamily="18" charset="0"/>
              </a:rPr>
              <a:t>DolphinAttack</a:t>
            </a:r>
            <a:r>
              <a:rPr lang="en-US" sz="2400" dirty="0">
                <a:latin typeface="Lucida Bright" panose="02040602050505020304" pitchFamily="18" charset="0"/>
              </a:rPr>
              <a:t>], [Princeton Video]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317438-3D97-E640-A642-AA9EDD26EBFE}"/>
              </a:ext>
            </a:extLst>
          </p:cNvPr>
          <p:cNvSpPr txBox="1"/>
          <p:nvPr/>
        </p:nvSpPr>
        <p:spPr>
          <a:xfrm>
            <a:off x="1197867" y="2301490"/>
            <a:ext cx="1702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MobiSys’17</a:t>
            </a:r>
            <a:br>
              <a:rPr lang="en-US" sz="2400" dirty="0"/>
            </a:br>
            <a:r>
              <a:rPr lang="en-US" sz="2400" dirty="0"/>
              <a:t>(Best Paper)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D52E72-86CA-F040-9EFD-6094B2DFF592}"/>
              </a:ext>
            </a:extLst>
          </p:cNvPr>
          <p:cNvSpPr txBox="1"/>
          <p:nvPr/>
        </p:nvSpPr>
        <p:spPr>
          <a:xfrm>
            <a:off x="3861648" y="2486155"/>
            <a:ext cx="10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CCS’17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131B4E-513E-2C4C-A613-7BF27EE59842}"/>
              </a:ext>
            </a:extLst>
          </p:cNvPr>
          <p:cNvSpPr txBox="1"/>
          <p:nvPr/>
        </p:nvSpPr>
        <p:spPr>
          <a:xfrm>
            <a:off x="6493234" y="2486155"/>
            <a:ext cx="80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arXiv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29725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42017" y="1163126"/>
            <a:ext cx="412030" cy="1951847"/>
            <a:chOff x="150235" y="300204"/>
            <a:chExt cx="412030" cy="2597909"/>
          </a:xfrm>
        </p:grpSpPr>
        <p:cxnSp>
          <p:nvCxnSpPr>
            <p:cNvPr id="48" name="Straight Connector 47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9" name="TextBox 4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40392" y="3070381"/>
            <a:ext cx="8401427" cy="369332"/>
            <a:chOff x="294620" y="2805341"/>
            <a:chExt cx="8401427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52" name="Straight Connector 51"/>
            <p:cNvCxnSpPr/>
            <p:nvPr/>
          </p:nvCxnSpPr>
          <p:spPr>
            <a:xfrm flipV="1">
              <a:off x="294620" y="2807963"/>
              <a:ext cx="8178525" cy="23002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7289542" y="2912591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3087200" y="167809"/>
            <a:ext cx="2608534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Core </a:t>
            </a:r>
            <a:r>
              <a:rPr lang="en-US" sz="2400">
                <a:latin typeface="Lucida Bright" panose="02040602050505020304" pitchFamily="18" charset="0"/>
              </a:rPr>
              <a:t>Question:</a:t>
            </a:r>
            <a:endParaRPr lang="en-US" sz="2400" dirty="0">
              <a:latin typeface="Lucida Bright" panose="02040602050505020304" pitchFamily="18" charset="0"/>
            </a:endParaRPr>
          </a:p>
        </p:txBody>
      </p:sp>
      <p:sp>
        <p:nvSpPr>
          <p:cNvPr id="65" name="Freeform 64"/>
          <p:cNvSpPr/>
          <p:nvPr/>
        </p:nvSpPr>
        <p:spPr>
          <a:xfrm>
            <a:off x="509708" y="1514148"/>
            <a:ext cx="2012991" cy="1591141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314993">
                <a:moveTo>
                  <a:pt x="0" y="1314993"/>
                </a:moveTo>
                <a:cubicBezTo>
                  <a:pt x="23191" y="999149"/>
                  <a:pt x="46383" y="683306"/>
                  <a:pt x="79513" y="586124"/>
                </a:cubicBezTo>
                <a:cubicBezTo>
                  <a:pt x="112643" y="488942"/>
                  <a:pt x="163443" y="829081"/>
                  <a:pt x="198782" y="731898"/>
                </a:cubicBezTo>
                <a:cubicBezTo>
                  <a:pt x="234121" y="634715"/>
                  <a:pt x="240748" y="47202"/>
                  <a:pt x="291548" y="3028"/>
                </a:cubicBezTo>
                <a:cubicBezTo>
                  <a:pt x="342348" y="-41146"/>
                  <a:pt x="439530" y="411637"/>
                  <a:pt x="503582" y="466854"/>
                </a:cubicBezTo>
                <a:cubicBezTo>
                  <a:pt x="567634" y="522071"/>
                  <a:pt x="602974" y="263654"/>
                  <a:pt x="675861" y="334332"/>
                </a:cubicBezTo>
                <a:cubicBezTo>
                  <a:pt x="748748" y="405010"/>
                  <a:pt x="859182" y="818037"/>
                  <a:pt x="940904" y="890924"/>
                </a:cubicBezTo>
                <a:cubicBezTo>
                  <a:pt x="1022626" y="963811"/>
                  <a:pt x="1077843" y="727480"/>
                  <a:pt x="1166191" y="771654"/>
                </a:cubicBezTo>
                <a:cubicBezTo>
                  <a:pt x="1254539" y="815828"/>
                  <a:pt x="1373808" y="1083080"/>
                  <a:pt x="1470991" y="1155967"/>
                </a:cubicBezTo>
                <a:cubicBezTo>
                  <a:pt x="1568174" y="1228854"/>
                  <a:pt x="1680818" y="1184680"/>
                  <a:pt x="1749287" y="1208976"/>
                </a:cubicBezTo>
                <a:cubicBezTo>
                  <a:pt x="1817756" y="1233272"/>
                  <a:pt x="1881808" y="1301741"/>
                  <a:pt x="1881808" y="1301741"/>
                </a:cubicBezTo>
              </a:path>
            </a:pathLst>
          </a:custGeom>
          <a:solidFill>
            <a:srgbClr val="00B0F0">
              <a:alpha val="53000"/>
            </a:srgbClr>
          </a:solidFill>
          <a:ln>
            <a:solidFill>
              <a:srgbClr val="00B0F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53091" y="48780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93692" y="670821"/>
            <a:ext cx="8860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Is this a “non-linear signal” or normally recorded signal</a:t>
            </a:r>
          </a:p>
        </p:txBody>
      </p:sp>
      <p:sp>
        <p:nvSpPr>
          <p:cNvPr id="69" name="Down Arrow 68"/>
          <p:cNvSpPr/>
          <p:nvPr/>
        </p:nvSpPr>
        <p:spPr>
          <a:xfrm>
            <a:off x="1007948" y="1158096"/>
            <a:ext cx="447235" cy="55834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58019" y="4708628"/>
            <a:ext cx="591964" cy="101566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Lucida Bright" charset="0"/>
                <a:ea typeface="Lucida Bright" charset="0"/>
                <a:cs typeface="Lucida Bright" charset="0"/>
              </a:rPr>
              <a:t>?</a:t>
            </a:r>
          </a:p>
        </p:txBody>
      </p:sp>
      <p:cxnSp>
        <p:nvCxnSpPr>
          <p:cNvPr id="3" name="Straight Arrow Connector 2"/>
          <p:cNvCxnSpPr>
            <a:cxnSpLocks/>
            <a:stCxn id="37" idx="3"/>
          </p:cNvCxnSpPr>
          <p:nvPr/>
        </p:nvCxnSpPr>
        <p:spPr>
          <a:xfrm flipV="1">
            <a:off x="1349983" y="4744152"/>
            <a:ext cx="574074" cy="47230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8" name="Straight Arrow Connector 37"/>
          <p:cNvCxnSpPr>
            <a:cxnSpLocks/>
            <a:stCxn id="37" idx="3"/>
            <a:endCxn id="41" idx="1"/>
          </p:cNvCxnSpPr>
          <p:nvPr/>
        </p:nvCxnSpPr>
        <p:spPr>
          <a:xfrm>
            <a:off x="1349983" y="5216460"/>
            <a:ext cx="471742" cy="506014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" name="Freeform 6"/>
          <p:cNvSpPr/>
          <p:nvPr/>
        </p:nvSpPr>
        <p:spPr>
          <a:xfrm>
            <a:off x="183606" y="2931886"/>
            <a:ext cx="861423" cy="2191657"/>
          </a:xfrm>
          <a:custGeom>
            <a:avLst/>
            <a:gdLst>
              <a:gd name="connsiteX0" fmla="*/ 861423 w 861423"/>
              <a:gd name="connsiteY0" fmla="*/ 0 h 2191657"/>
              <a:gd name="connsiteX1" fmla="*/ 5080 w 861423"/>
              <a:gd name="connsiteY1" fmla="*/ 1291771 h 2191657"/>
              <a:gd name="connsiteX2" fmla="*/ 484051 w 861423"/>
              <a:gd name="connsiteY2" fmla="*/ 2191657 h 2191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1423" h="2191657">
                <a:moveTo>
                  <a:pt x="861423" y="0"/>
                </a:moveTo>
                <a:cubicBezTo>
                  <a:pt x="464699" y="463247"/>
                  <a:pt x="67975" y="926495"/>
                  <a:pt x="5080" y="1291771"/>
                </a:cubicBezTo>
                <a:cubicBezTo>
                  <a:pt x="-57815" y="1657047"/>
                  <a:pt x="484051" y="2191657"/>
                  <a:pt x="484051" y="2191657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941947" y="4496888"/>
            <a:ext cx="1863513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rPr>
              <a:t>Voice signal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F450C85-8B4F-48AC-B2A3-6A881424D3F3}"/>
              </a:ext>
            </a:extLst>
          </p:cNvPr>
          <p:cNvSpPr/>
          <p:nvPr/>
        </p:nvSpPr>
        <p:spPr>
          <a:xfrm>
            <a:off x="1821725" y="5368531"/>
            <a:ext cx="2012991" cy="7078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Inaudible Voice Attack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CEFCB3-E234-45C3-A950-5E64CC7EDF2D}"/>
                  </a:ext>
                </a:extLst>
              </p:cNvPr>
              <p:cNvSpPr txBox="1"/>
              <p:nvPr/>
            </p:nvSpPr>
            <p:spPr>
              <a:xfrm>
                <a:off x="3932872" y="5293404"/>
                <a:ext cx="4919488" cy="8617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)∙</m:t>
                              </m:r>
                              <m:func>
                                <m:func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func>
                                    <m:func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800" b="0" i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𝜔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  <m:r>
                        <a:rPr lang="en-US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CEFCB3-E234-45C3-A950-5E64CC7EDF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2872" y="5293404"/>
                <a:ext cx="4919488" cy="861774"/>
              </a:xfrm>
              <a:prstGeom prst="rect">
                <a:avLst/>
              </a:prstGeom>
              <a:blipFill>
                <a:blip r:embed="rId3"/>
                <a:stretch>
                  <a:fillRect l="-258" b="-28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3534933-5940-4931-B656-4DE0492474A6}"/>
                  </a:ext>
                </a:extLst>
              </p:cNvPr>
              <p:cNvSpPr txBox="1"/>
              <p:nvPr/>
            </p:nvSpPr>
            <p:spPr>
              <a:xfrm>
                <a:off x="3964707" y="4469574"/>
                <a:ext cx="73571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sz="280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3534933-5940-4931-B656-4DE0492474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707" y="4469574"/>
                <a:ext cx="735714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906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 animBg="1"/>
      <p:bldP spid="37" grpId="0" animBg="1"/>
      <p:bldP spid="7" grpId="0" animBg="1"/>
      <p:bldP spid="39" grpId="0"/>
      <p:bldP spid="41" grpId="0"/>
      <p:bldP spid="2" grpId="0"/>
      <p:bldP spid="4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42017" y="1163126"/>
            <a:ext cx="412030" cy="1951847"/>
            <a:chOff x="150235" y="300204"/>
            <a:chExt cx="412030" cy="2597909"/>
          </a:xfrm>
        </p:grpSpPr>
        <p:cxnSp>
          <p:nvCxnSpPr>
            <p:cNvPr id="48" name="Straight Connector 47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49" name="TextBox 4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40392" y="3070381"/>
            <a:ext cx="8401427" cy="369332"/>
            <a:chOff x="294620" y="2805341"/>
            <a:chExt cx="8401427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52" name="Straight Connector 51"/>
            <p:cNvCxnSpPr/>
            <p:nvPr/>
          </p:nvCxnSpPr>
          <p:spPr>
            <a:xfrm flipV="1">
              <a:off x="294620" y="2807963"/>
              <a:ext cx="8178525" cy="23002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7289542" y="2912591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3087200" y="167809"/>
            <a:ext cx="2608534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Core </a:t>
            </a:r>
            <a:r>
              <a:rPr lang="en-US" sz="2400">
                <a:latin typeface="Lucida Bright" panose="02040602050505020304" pitchFamily="18" charset="0"/>
              </a:rPr>
              <a:t>Question:</a:t>
            </a:r>
            <a:endParaRPr lang="en-US" sz="2400" dirty="0">
              <a:latin typeface="Lucida Bright" panose="020406020505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53091" y="48780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93692" y="670821"/>
            <a:ext cx="8860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Is this a “non-linear signal” or normally recorded signal</a:t>
            </a:r>
          </a:p>
        </p:txBody>
      </p:sp>
      <p:sp>
        <p:nvSpPr>
          <p:cNvPr id="41" name="Freeform 40"/>
          <p:cNvSpPr/>
          <p:nvPr/>
        </p:nvSpPr>
        <p:spPr>
          <a:xfrm>
            <a:off x="496458" y="1770842"/>
            <a:ext cx="2012991" cy="1334447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  <a:gd name="connsiteX0" fmla="*/ 0 w 1881808"/>
              <a:gd name="connsiteY0" fmla="*/ 1001068 h 1001068"/>
              <a:gd name="connsiteX1" fmla="*/ 79513 w 1881808"/>
              <a:gd name="connsiteY1" fmla="*/ 272199 h 1001068"/>
              <a:gd name="connsiteX2" fmla="*/ 198782 w 1881808"/>
              <a:gd name="connsiteY2" fmla="*/ 417973 h 1001068"/>
              <a:gd name="connsiteX3" fmla="*/ 291548 w 1881808"/>
              <a:gd name="connsiteY3" fmla="*/ 6717 h 1001068"/>
              <a:gd name="connsiteX4" fmla="*/ 503582 w 1881808"/>
              <a:gd name="connsiteY4" fmla="*/ 152929 h 1001068"/>
              <a:gd name="connsiteX5" fmla="*/ 675861 w 1881808"/>
              <a:gd name="connsiteY5" fmla="*/ 20407 h 1001068"/>
              <a:gd name="connsiteX6" fmla="*/ 940904 w 1881808"/>
              <a:gd name="connsiteY6" fmla="*/ 576999 h 1001068"/>
              <a:gd name="connsiteX7" fmla="*/ 1166191 w 1881808"/>
              <a:gd name="connsiteY7" fmla="*/ 457729 h 1001068"/>
              <a:gd name="connsiteX8" fmla="*/ 1470991 w 1881808"/>
              <a:gd name="connsiteY8" fmla="*/ 842042 h 1001068"/>
              <a:gd name="connsiteX9" fmla="*/ 1749287 w 1881808"/>
              <a:gd name="connsiteY9" fmla="*/ 895051 h 1001068"/>
              <a:gd name="connsiteX10" fmla="*/ 1881808 w 1881808"/>
              <a:gd name="connsiteY10" fmla="*/ 987816 h 1001068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166191 w 1881808"/>
              <a:gd name="connsiteY7" fmla="*/ 568378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248336 w 1881808"/>
              <a:gd name="connsiteY2" fmla="*/ 747666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470991 w 1881808"/>
              <a:gd name="connsiteY8" fmla="*/ 943823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520546 w 1881808"/>
              <a:gd name="connsiteY8" fmla="*/ 878110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102849">
                <a:moveTo>
                  <a:pt x="0" y="1102849"/>
                </a:moveTo>
                <a:cubicBezTo>
                  <a:pt x="23191" y="787005"/>
                  <a:pt x="38124" y="434655"/>
                  <a:pt x="79513" y="373980"/>
                </a:cubicBezTo>
                <a:cubicBezTo>
                  <a:pt x="120902" y="313305"/>
                  <a:pt x="212997" y="783045"/>
                  <a:pt x="248336" y="738798"/>
                </a:cubicBezTo>
                <a:cubicBezTo>
                  <a:pt x="283675" y="694551"/>
                  <a:pt x="246942" y="152672"/>
                  <a:pt x="291548" y="108498"/>
                </a:cubicBezTo>
                <a:cubicBezTo>
                  <a:pt x="336154" y="64324"/>
                  <a:pt x="433335" y="491553"/>
                  <a:pt x="515970" y="473755"/>
                </a:cubicBezTo>
                <a:cubicBezTo>
                  <a:pt x="598605" y="455957"/>
                  <a:pt x="716535" y="-32458"/>
                  <a:pt x="787357" y="1713"/>
                </a:cubicBezTo>
                <a:cubicBezTo>
                  <a:pt x="858179" y="35884"/>
                  <a:pt x="859182" y="569386"/>
                  <a:pt x="940904" y="678780"/>
                </a:cubicBezTo>
                <a:cubicBezTo>
                  <a:pt x="1022626" y="788174"/>
                  <a:pt x="1181081" y="624857"/>
                  <a:pt x="1277688" y="658079"/>
                </a:cubicBezTo>
                <a:cubicBezTo>
                  <a:pt x="1374295" y="691301"/>
                  <a:pt x="1441946" y="821651"/>
                  <a:pt x="1520546" y="878110"/>
                </a:cubicBezTo>
                <a:cubicBezTo>
                  <a:pt x="1599146" y="934569"/>
                  <a:pt x="1680818" y="972536"/>
                  <a:pt x="1749287" y="996832"/>
                </a:cubicBezTo>
                <a:cubicBezTo>
                  <a:pt x="1817756" y="1021128"/>
                  <a:pt x="1881808" y="1089597"/>
                  <a:pt x="1881808" y="1089597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42" name="Freeform 41"/>
          <p:cNvSpPr/>
          <p:nvPr/>
        </p:nvSpPr>
        <p:spPr>
          <a:xfrm>
            <a:off x="1302769" y="1770842"/>
            <a:ext cx="5078107" cy="3829259"/>
          </a:xfrm>
          <a:custGeom>
            <a:avLst/>
            <a:gdLst>
              <a:gd name="connsiteX0" fmla="*/ 4028661 w 4028661"/>
              <a:gd name="connsiteY0" fmla="*/ 3010948 h 3010948"/>
              <a:gd name="connsiteX1" fmla="*/ 2093843 w 4028661"/>
              <a:gd name="connsiteY1" fmla="*/ 161731 h 3010948"/>
              <a:gd name="connsiteX2" fmla="*/ 0 w 4028661"/>
              <a:gd name="connsiteY2" fmla="*/ 334009 h 301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28661" h="3010948">
                <a:moveTo>
                  <a:pt x="4028661" y="3010948"/>
                </a:moveTo>
                <a:cubicBezTo>
                  <a:pt x="3396973" y="1809417"/>
                  <a:pt x="2765286" y="607887"/>
                  <a:pt x="2093843" y="161731"/>
                </a:cubicBezTo>
                <a:cubicBezTo>
                  <a:pt x="1422400" y="-284425"/>
                  <a:pt x="0" y="334009"/>
                  <a:pt x="0" y="334009"/>
                </a:cubicBezTo>
              </a:path>
            </a:pathLst>
          </a:custGeom>
          <a:noFill/>
          <a:ln w="28575">
            <a:solidFill>
              <a:srgbClr val="00B050"/>
            </a:solidFill>
            <a:headEnd type="none" w="med" len="med"/>
            <a:tailEnd type="arrow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501326" y="2767753"/>
            <a:ext cx="1814732" cy="313866"/>
          </a:xfrm>
          <a:custGeom>
            <a:avLst/>
            <a:gdLst>
              <a:gd name="connsiteX0" fmla="*/ 0 w 1814732"/>
              <a:gd name="connsiteY0" fmla="*/ 312824 h 313866"/>
              <a:gd name="connsiteX1" fmla="*/ 154744 w 1814732"/>
              <a:gd name="connsiteY1" fmla="*/ 17403 h 313866"/>
              <a:gd name="connsiteX2" fmla="*/ 393895 w 1814732"/>
              <a:gd name="connsiteY2" fmla="*/ 172147 h 313866"/>
              <a:gd name="connsiteX3" fmla="*/ 618978 w 1814732"/>
              <a:gd name="connsiteY3" fmla="*/ 3335 h 313866"/>
              <a:gd name="connsiteX4" fmla="*/ 801858 w 1814732"/>
              <a:gd name="connsiteY4" fmla="*/ 87741 h 313866"/>
              <a:gd name="connsiteX5" fmla="*/ 998806 w 1814732"/>
              <a:gd name="connsiteY5" fmla="*/ 3335 h 313866"/>
              <a:gd name="connsiteX6" fmla="*/ 1209821 w 1814732"/>
              <a:gd name="connsiteY6" fmla="*/ 228418 h 313866"/>
              <a:gd name="connsiteX7" fmla="*/ 1463040 w 1814732"/>
              <a:gd name="connsiteY7" fmla="*/ 87741 h 313866"/>
              <a:gd name="connsiteX8" fmla="*/ 1659987 w 1814732"/>
              <a:gd name="connsiteY8" fmla="*/ 284689 h 313866"/>
              <a:gd name="connsiteX9" fmla="*/ 1814732 w 1814732"/>
              <a:gd name="connsiteY9" fmla="*/ 312824 h 313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14732" h="313866">
                <a:moveTo>
                  <a:pt x="0" y="312824"/>
                </a:moveTo>
                <a:cubicBezTo>
                  <a:pt x="44547" y="176836"/>
                  <a:pt x="89095" y="40849"/>
                  <a:pt x="154744" y="17403"/>
                </a:cubicBezTo>
                <a:cubicBezTo>
                  <a:pt x="220393" y="-6043"/>
                  <a:pt x="316523" y="174492"/>
                  <a:pt x="393895" y="172147"/>
                </a:cubicBezTo>
                <a:cubicBezTo>
                  <a:pt x="471267" y="169802"/>
                  <a:pt x="550984" y="17403"/>
                  <a:pt x="618978" y="3335"/>
                </a:cubicBezTo>
                <a:cubicBezTo>
                  <a:pt x="686972" y="-10733"/>
                  <a:pt x="738553" y="87741"/>
                  <a:pt x="801858" y="87741"/>
                </a:cubicBezTo>
                <a:cubicBezTo>
                  <a:pt x="865163" y="87741"/>
                  <a:pt x="930812" y="-20111"/>
                  <a:pt x="998806" y="3335"/>
                </a:cubicBezTo>
                <a:cubicBezTo>
                  <a:pt x="1066800" y="26781"/>
                  <a:pt x="1132449" y="214350"/>
                  <a:pt x="1209821" y="228418"/>
                </a:cubicBezTo>
                <a:cubicBezTo>
                  <a:pt x="1287193" y="242486"/>
                  <a:pt x="1388012" y="78363"/>
                  <a:pt x="1463040" y="87741"/>
                </a:cubicBezTo>
                <a:cubicBezTo>
                  <a:pt x="1538068" y="97119"/>
                  <a:pt x="1601372" y="247175"/>
                  <a:pt x="1659987" y="284689"/>
                </a:cubicBezTo>
                <a:cubicBezTo>
                  <a:pt x="1718602" y="322203"/>
                  <a:pt x="1814732" y="312824"/>
                  <a:pt x="1814732" y="312824"/>
                </a:cubicBez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1924057" y="2937079"/>
            <a:ext cx="5511256" cy="2627070"/>
          </a:xfrm>
          <a:custGeom>
            <a:avLst/>
            <a:gdLst>
              <a:gd name="connsiteX0" fmla="*/ 4028661 w 4028661"/>
              <a:gd name="connsiteY0" fmla="*/ 3010948 h 3010948"/>
              <a:gd name="connsiteX1" fmla="*/ 2093843 w 4028661"/>
              <a:gd name="connsiteY1" fmla="*/ 161731 h 3010948"/>
              <a:gd name="connsiteX2" fmla="*/ 0 w 4028661"/>
              <a:gd name="connsiteY2" fmla="*/ 334009 h 3010948"/>
              <a:gd name="connsiteX0" fmla="*/ 4439242 w 4439242"/>
              <a:gd name="connsiteY0" fmla="*/ 2676939 h 2676939"/>
              <a:gd name="connsiteX1" fmla="*/ 264807 w 4439242"/>
              <a:gd name="connsiteY1" fmla="*/ 2133601 h 2676939"/>
              <a:gd name="connsiteX2" fmla="*/ 410581 w 4439242"/>
              <a:gd name="connsiteY2" fmla="*/ 0 h 2676939"/>
              <a:gd name="connsiteX0" fmla="*/ 6149009 w 6149009"/>
              <a:gd name="connsiteY0" fmla="*/ 1908313 h 1908313"/>
              <a:gd name="connsiteX1" fmla="*/ 1974574 w 6149009"/>
              <a:gd name="connsiteY1" fmla="*/ 1364975 h 1908313"/>
              <a:gd name="connsiteX2" fmla="*/ 0 w 6149009"/>
              <a:gd name="connsiteY2" fmla="*/ 0 h 1908313"/>
              <a:gd name="connsiteX0" fmla="*/ 4956726 w 4956726"/>
              <a:gd name="connsiteY0" fmla="*/ 1669774 h 1669774"/>
              <a:gd name="connsiteX1" fmla="*/ 782291 w 4956726"/>
              <a:gd name="connsiteY1" fmla="*/ 1126436 h 1669774"/>
              <a:gd name="connsiteX2" fmla="*/ 413 w 4956726"/>
              <a:gd name="connsiteY2" fmla="*/ 0 h 1669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726" h="1669774">
                <a:moveTo>
                  <a:pt x="4956726" y="1669774"/>
                </a:moveTo>
                <a:cubicBezTo>
                  <a:pt x="4325038" y="468243"/>
                  <a:pt x="1608343" y="1404732"/>
                  <a:pt x="782291" y="1126436"/>
                </a:cubicBezTo>
                <a:cubicBezTo>
                  <a:pt x="-43761" y="848140"/>
                  <a:pt x="413" y="0"/>
                  <a:pt x="413" y="0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arrow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2179342" y="3883500"/>
            <a:ext cx="2227086" cy="7078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Nonlinear</a:t>
            </a:r>
          </a:p>
          <a:p>
            <a:pPr algn="ctr"/>
            <a:r>
              <a:rPr lang="en-US" sz="2000" b="1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distortion</a:t>
            </a:r>
          </a:p>
        </p:txBody>
      </p:sp>
      <p:sp>
        <p:nvSpPr>
          <p:cNvPr id="60" name="Rectangle 59"/>
          <p:cNvSpPr/>
          <p:nvPr/>
        </p:nvSpPr>
        <p:spPr>
          <a:xfrm>
            <a:off x="4125332" y="1886316"/>
            <a:ext cx="2227086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rPr>
              <a:t>Voice signal</a:t>
            </a:r>
            <a:endParaRPr lang="en-US" sz="2000" b="1" i="1" dirty="0">
              <a:solidFill>
                <a:srgbClr val="00B050"/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8EE993D-7FF9-40AD-A853-5334B95CEA87}"/>
                  </a:ext>
                </a:extLst>
              </p:cNvPr>
              <p:cNvSpPr txBox="1"/>
              <p:nvPr/>
            </p:nvSpPr>
            <p:spPr>
              <a:xfrm>
                <a:off x="454047" y="5687285"/>
                <a:ext cx="8554550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)∙</m:t>
                              </m:r>
                              <m:func>
                                <m:func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func>
                                    <m:func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800" b="0" i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𝜔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  <m:r>
                        <a:rPr lang="en-US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+⋯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8EE993D-7FF9-40AD-A853-5334B95CEA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47" y="5687285"/>
                <a:ext cx="8554550" cy="430887"/>
              </a:xfrm>
              <a:prstGeom prst="rect">
                <a:avLst/>
              </a:prstGeom>
              <a:blipFill>
                <a:blip r:embed="rId3"/>
                <a:stretch>
                  <a:fillRect t="-2857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40544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79"/>
          <p:cNvSpPr/>
          <p:nvPr/>
        </p:nvSpPr>
        <p:spPr>
          <a:xfrm>
            <a:off x="496458" y="1770842"/>
            <a:ext cx="2012991" cy="1334447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  <a:gd name="connsiteX0" fmla="*/ 0 w 1881808"/>
              <a:gd name="connsiteY0" fmla="*/ 1001068 h 1001068"/>
              <a:gd name="connsiteX1" fmla="*/ 79513 w 1881808"/>
              <a:gd name="connsiteY1" fmla="*/ 272199 h 1001068"/>
              <a:gd name="connsiteX2" fmla="*/ 198782 w 1881808"/>
              <a:gd name="connsiteY2" fmla="*/ 417973 h 1001068"/>
              <a:gd name="connsiteX3" fmla="*/ 291548 w 1881808"/>
              <a:gd name="connsiteY3" fmla="*/ 6717 h 1001068"/>
              <a:gd name="connsiteX4" fmla="*/ 503582 w 1881808"/>
              <a:gd name="connsiteY4" fmla="*/ 152929 h 1001068"/>
              <a:gd name="connsiteX5" fmla="*/ 675861 w 1881808"/>
              <a:gd name="connsiteY5" fmla="*/ 20407 h 1001068"/>
              <a:gd name="connsiteX6" fmla="*/ 940904 w 1881808"/>
              <a:gd name="connsiteY6" fmla="*/ 576999 h 1001068"/>
              <a:gd name="connsiteX7" fmla="*/ 1166191 w 1881808"/>
              <a:gd name="connsiteY7" fmla="*/ 457729 h 1001068"/>
              <a:gd name="connsiteX8" fmla="*/ 1470991 w 1881808"/>
              <a:gd name="connsiteY8" fmla="*/ 842042 h 1001068"/>
              <a:gd name="connsiteX9" fmla="*/ 1749287 w 1881808"/>
              <a:gd name="connsiteY9" fmla="*/ 895051 h 1001068"/>
              <a:gd name="connsiteX10" fmla="*/ 1881808 w 1881808"/>
              <a:gd name="connsiteY10" fmla="*/ 987816 h 1001068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166191 w 1881808"/>
              <a:gd name="connsiteY7" fmla="*/ 568378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248336 w 1881808"/>
              <a:gd name="connsiteY2" fmla="*/ 747666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470991 w 1881808"/>
              <a:gd name="connsiteY8" fmla="*/ 943823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520546 w 1881808"/>
              <a:gd name="connsiteY8" fmla="*/ 878110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102849">
                <a:moveTo>
                  <a:pt x="0" y="1102849"/>
                </a:moveTo>
                <a:cubicBezTo>
                  <a:pt x="23191" y="787005"/>
                  <a:pt x="38124" y="434655"/>
                  <a:pt x="79513" y="373980"/>
                </a:cubicBezTo>
                <a:cubicBezTo>
                  <a:pt x="120902" y="313305"/>
                  <a:pt x="212997" y="783045"/>
                  <a:pt x="248336" y="738798"/>
                </a:cubicBezTo>
                <a:cubicBezTo>
                  <a:pt x="283675" y="694551"/>
                  <a:pt x="246942" y="152672"/>
                  <a:pt x="291548" y="108498"/>
                </a:cubicBezTo>
                <a:cubicBezTo>
                  <a:pt x="336154" y="64324"/>
                  <a:pt x="433335" y="491553"/>
                  <a:pt x="515970" y="473755"/>
                </a:cubicBezTo>
                <a:cubicBezTo>
                  <a:pt x="598605" y="455957"/>
                  <a:pt x="716535" y="-32458"/>
                  <a:pt x="787357" y="1713"/>
                </a:cubicBezTo>
                <a:cubicBezTo>
                  <a:pt x="858179" y="35884"/>
                  <a:pt x="859182" y="569386"/>
                  <a:pt x="940904" y="678780"/>
                </a:cubicBezTo>
                <a:cubicBezTo>
                  <a:pt x="1022626" y="788174"/>
                  <a:pt x="1181081" y="624857"/>
                  <a:pt x="1277688" y="658079"/>
                </a:cubicBezTo>
                <a:cubicBezTo>
                  <a:pt x="1374295" y="691301"/>
                  <a:pt x="1441946" y="821651"/>
                  <a:pt x="1520546" y="878110"/>
                </a:cubicBezTo>
                <a:cubicBezTo>
                  <a:pt x="1599146" y="934569"/>
                  <a:pt x="1680818" y="972536"/>
                  <a:pt x="1749287" y="996832"/>
                </a:cubicBezTo>
                <a:cubicBezTo>
                  <a:pt x="1817756" y="1021128"/>
                  <a:pt x="1881808" y="1089597"/>
                  <a:pt x="1881808" y="1089597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66122" y="39491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-27123" y="3918318"/>
            <a:ext cx="9215884" cy="461665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Difficult to decouple “voice signal” and “non-linear signal”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42017" y="1163126"/>
            <a:ext cx="412030" cy="1951847"/>
            <a:chOff x="150235" y="300204"/>
            <a:chExt cx="412030" cy="2597909"/>
          </a:xfrm>
        </p:grpSpPr>
        <p:cxnSp>
          <p:nvCxnSpPr>
            <p:cNvPr id="68" name="Straight Connector 67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9" name="TextBox 6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40392" y="3070381"/>
            <a:ext cx="8401427" cy="369332"/>
            <a:chOff x="294620" y="2805341"/>
            <a:chExt cx="8401427" cy="369332"/>
          </a:xfrm>
        </p:grpSpPr>
        <p:sp>
          <p:nvSpPr>
            <p:cNvPr id="71" name="TextBox 7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2" name="Straight Connector 71"/>
            <p:cNvCxnSpPr/>
            <p:nvPr/>
          </p:nvCxnSpPr>
          <p:spPr>
            <a:xfrm flipV="1">
              <a:off x="294620" y="2807963"/>
              <a:ext cx="8178525" cy="23002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3" name="TextBox 72"/>
            <p:cNvSpPr txBox="1"/>
            <p:nvPr/>
          </p:nvSpPr>
          <p:spPr>
            <a:xfrm>
              <a:off x="7289542" y="2912591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</p:grpSp>
      <p:sp>
        <p:nvSpPr>
          <p:cNvPr id="81" name="Freeform 80"/>
          <p:cNvSpPr/>
          <p:nvPr/>
        </p:nvSpPr>
        <p:spPr>
          <a:xfrm>
            <a:off x="501326" y="2767753"/>
            <a:ext cx="1814732" cy="313866"/>
          </a:xfrm>
          <a:custGeom>
            <a:avLst/>
            <a:gdLst>
              <a:gd name="connsiteX0" fmla="*/ 0 w 1814732"/>
              <a:gd name="connsiteY0" fmla="*/ 312824 h 313866"/>
              <a:gd name="connsiteX1" fmla="*/ 154744 w 1814732"/>
              <a:gd name="connsiteY1" fmla="*/ 17403 h 313866"/>
              <a:gd name="connsiteX2" fmla="*/ 393895 w 1814732"/>
              <a:gd name="connsiteY2" fmla="*/ 172147 h 313866"/>
              <a:gd name="connsiteX3" fmla="*/ 618978 w 1814732"/>
              <a:gd name="connsiteY3" fmla="*/ 3335 h 313866"/>
              <a:gd name="connsiteX4" fmla="*/ 801858 w 1814732"/>
              <a:gd name="connsiteY4" fmla="*/ 87741 h 313866"/>
              <a:gd name="connsiteX5" fmla="*/ 998806 w 1814732"/>
              <a:gd name="connsiteY5" fmla="*/ 3335 h 313866"/>
              <a:gd name="connsiteX6" fmla="*/ 1209821 w 1814732"/>
              <a:gd name="connsiteY6" fmla="*/ 228418 h 313866"/>
              <a:gd name="connsiteX7" fmla="*/ 1463040 w 1814732"/>
              <a:gd name="connsiteY7" fmla="*/ 87741 h 313866"/>
              <a:gd name="connsiteX8" fmla="*/ 1659987 w 1814732"/>
              <a:gd name="connsiteY8" fmla="*/ 284689 h 313866"/>
              <a:gd name="connsiteX9" fmla="*/ 1814732 w 1814732"/>
              <a:gd name="connsiteY9" fmla="*/ 312824 h 313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14732" h="313866">
                <a:moveTo>
                  <a:pt x="0" y="312824"/>
                </a:moveTo>
                <a:cubicBezTo>
                  <a:pt x="44547" y="176836"/>
                  <a:pt x="89095" y="40849"/>
                  <a:pt x="154744" y="17403"/>
                </a:cubicBezTo>
                <a:cubicBezTo>
                  <a:pt x="220393" y="-6043"/>
                  <a:pt x="316523" y="174492"/>
                  <a:pt x="393895" y="172147"/>
                </a:cubicBezTo>
                <a:cubicBezTo>
                  <a:pt x="471267" y="169802"/>
                  <a:pt x="550984" y="17403"/>
                  <a:pt x="618978" y="3335"/>
                </a:cubicBezTo>
                <a:cubicBezTo>
                  <a:pt x="686972" y="-10733"/>
                  <a:pt x="738553" y="87741"/>
                  <a:pt x="801858" y="87741"/>
                </a:cubicBezTo>
                <a:cubicBezTo>
                  <a:pt x="865163" y="87741"/>
                  <a:pt x="930812" y="-20111"/>
                  <a:pt x="998806" y="3335"/>
                </a:cubicBezTo>
                <a:cubicBezTo>
                  <a:pt x="1066800" y="26781"/>
                  <a:pt x="1132449" y="214350"/>
                  <a:pt x="1209821" y="228418"/>
                </a:cubicBezTo>
                <a:cubicBezTo>
                  <a:pt x="1287193" y="242486"/>
                  <a:pt x="1388012" y="78363"/>
                  <a:pt x="1463040" y="87741"/>
                </a:cubicBezTo>
                <a:cubicBezTo>
                  <a:pt x="1538068" y="97119"/>
                  <a:pt x="1601372" y="247175"/>
                  <a:pt x="1659987" y="284689"/>
                </a:cubicBezTo>
                <a:cubicBezTo>
                  <a:pt x="1718602" y="322203"/>
                  <a:pt x="1814732" y="312824"/>
                  <a:pt x="1814732" y="312824"/>
                </a:cubicBez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413C15-2609-1145-B384-7A89ED48B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" y="2542113"/>
            <a:ext cx="1271035" cy="12710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D43486-63CC-844D-8510-0B210FB967B1}"/>
              </a:ext>
            </a:extLst>
          </p:cNvPr>
          <p:cNvSpPr txBox="1"/>
          <p:nvPr/>
        </p:nvSpPr>
        <p:spPr>
          <a:xfrm>
            <a:off x="-27123" y="4858588"/>
            <a:ext cx="9215884" cy="46166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Human voice signals present opportunities </a:t>
            </a:r>
            <a:r>
              <a:rPr lang="is-IS" sz="2400" dirty="0">
                <a:latin typeface="Lucida Bright" panose="02040602050505020304" pitchFamily="18" charset="0"/>
              </a:rPr>
              <a:t>…</a:t>
            </a:r>
            <a:endParaRPr lang="en-US" sz="2400" dirty="0">
              <a:latin typeface="Lucida Bright" panose="020406020505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D9E09D-C617-C74F-9E79-502D68F99BE1}"/>
              </a:ext>
            </a:extLst>
          </p:cNvPr>
          <p:cNvSpPr txBox="1"/>
          <p:nvPr/>
        </p:nvSpPr>
        <p:spPr>
          <a:xfrm>
            <a:off x="3077769" y="1908216"/>
            <a:ext cx="3006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ucida Bright" panose="02040602050505020304" pitchFamily="18" charset="0"/>
              </a:rPr>
              <a:t>Signal Forensics</a:t>
            </a:r>
          </a:p>
        </p:txBody>
      </p:sp>
    </p:spTree>
    <p:extLst>
      <p:ext uri="{BB962C8B-B14F-4D97-AF65-F5344CB8AC3E}">
        <p14:creationId xmlns:p14="http://schemas.microsoft.com/office/powerpoint/2010/main" val="11484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ts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1429315"/>
            <a:ext cx="690912" cy="505452"/>
          </a:xfrm>
          <a:prstGeom prst="rect">
            <a:avLst/>
          </a:prstGeom>
        </p:spPr>
      </p:pic>
      <p:pic>
        <p:nvPicPr>
          <p:cNvPr id="5" name="Picture 4" descr="voiceBasebandEnergy_legitim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" y="2201500"/>
            <a:ext cx="3072679" cy="2422214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3765184" y="1735305"/>
            <a:ext cx="4986302" cy="2753181"/>
            <a:chOff x="3858340" y="603869"/>
            <a:chExt cx="4986302" cy="2753181"/>
          </a:xfrm>
        </p:grpSpPr>
        <p:sp>
          <p:nvSpPr>
            <p:cNvPr id="4" name="Freeform 3"/>
            <p:cNvSpPr/>
            <p:nvPr/>
          </p:nvSpPr>
          <p:spPr>
            <a:xfrm>
              <a:off x="4433322" y="1483778"/>
              <a:ext cx="3256265" cy="1481826"/>
            </a:xfrm>
            <a:custGeom>
              <a:avLst/>
              <a:gdLst>
                <a:gd name="connsiteX0" fmla="*/ 0 w 3256265"/>
                <a:gd name="connsiteY0" fmla="*/ 1432986 h 1481826"/>
                <a:gd name="connsiteX1" fmla="*/ 439596 w 3256265"/>
                <a:gd name="connsiteY1" fmla="*/ 1253904 h 1481826"/>
                <a:gd name="connsiteX2" fmla="*/ 765222 w 3256265"/>
                <a:gd name="connsiteY2" fmla="*/ 335 h 1481826"/>
                <a:gd name="connsiteX3" fmla="*/ 1074568 w 3256265"/>
                <a:gd name="connsiteY3" fmla="*/ 1384145 h 1481826"/>
                <a:gd name="connsiteX4" fmla="*/ 1481601 w 3256265"/>
                <a:gd name="connsiteY4" fmla="*/ 342218 h 1481826"/>
                <a:gd name="connsiteX5" fmla="*/ 1790946 w 3256265"/>
                <a:gd name="connsiteY5" fmla="*/ 1449266 h 1481826"/>
                <a:gd name="connsiteX6" fmla="*/ 2197979 w 3256265"/>
                <a:gd name="connsiteY6" fmla="*/ 651540 h 1481826"/>
                <a:gd name="connsiteX7" fmla="*/ 2556168 w 3256265"/>
                <a:gd name="connsiteY7" fmla="*/ 1449266 h 1481826"/>
                <a:gd name="connsiteX8" fmla="*/ 2930639 w 3256265"/>
                <a:gd name="connsiteY8" fmla="*/ 1009703 h 1481826"/>
                <a:gd name="connsiteX9" fmla="*/ 3256265 w 3256265"/>
                <a:gd name="connsiteY9" fmla="*/ 1481826 h 148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265" h="1481826">
                  <a:moveTo>
                    <a:pt x="0" y="1432986"/>
                  </a:moveTo>
                  <a:cubicBezTo>
                    <a:pt x="156029" y="1462832"/>
                    <a:pt x="312059" y="1492679"/>
                    <a:pt x="439596" y="1253904"/>
                  </a:cubicBezTo>
                  <a:cubicBezTo>
                    <a:pt x="567133" y="1015129"/>
                    <a:pt x="659393" y="-21372"/>
                    <a:pt x="765222" y="335"/>
                  </a:cubicBezTo>
                  <a:cubicBezTo>
                    <a:pt x="871051" y="22042"/>
                    <a:pt x="955172" y="1327165"/>
                    <a:pt x="1074568" y="1384145"/>
                  </a:cubicBezTo>
                  <a:cubicBezTo>
                    <a:pt x="1193964" y="1441125"/>
                    <a:pt x="1362205" y="331364"/>
                    <a:pt x="1481601" y="342218"/>
                  </a:cubicBezTo>
                  <a:cubicBezTo>
                    <a:pt x="1600997" y="353071"/>
                    <a:pt x="1671550" y="1397712"/>
                    <a:pt x="1790946" y="1449266"/>
                  </a:cubicBezTo>
                  <a:cubicBezTo>
                    <a:pt x="1910342" y="1500820"/>
                    <a:pt x="2070442" y="651540"/>
                    <a:pt x="2197979" y="651540"/>
                  </a:cubicBezTo>
                  <a:cubicBezTo>
                    <a:pt x="2325516" y="651540"/>
                    <a:pt x="2434058" y="1389572"/>
                    <a:pt x="2556168" y="1449266"/>
                  </a:cubicBezTo>
                  <a:cubicBezTo>
                    <a:pt x="2678278" y="1508960"/>
                    <a:pt x="2813956" y="1004276"/>
                    <a:pt x="2930639" y="1009703"/>
                  </a:cubicBezTo>
                  <a:cubicBezTo>
                    <a:pt x="3047322" y="1015130"/>
                    <a:pt x="3256265" y="1481826"/>
                    <a:pt x="3256265" y="1481826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V="1">
              <a:off x="4270370" y="603869"/>
              <a:ext cx="0" cy="2361735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8" name="TextBox 7"/>
            <p:cNvSpPr txBox="1"/>
            <p:nvPr/>
          </p:nvSpPr>
          <p:spPr>
            <a:xfrm rot="16200000">
              <a:off x="3293219" y="1606040"/>
              <a:ext cx="15303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4258450" y="2951476"/>
              <a:ext cx="4439663" cy="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438137" y="2916928"/>
              <a:ext cx="1406505" cy="440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52961" y="967378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58928" y="1353991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97457" y="1672103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3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35986" y="1990215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4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</p:grpSp>
      <p:sp>
        <p:nvSpPr>
          <p:cNvPr id="16" name="Freeform 15"/>
          <p:cNvSpPr/>
          <p:nvPr/>
        </p:nvSpPr>
        <p:spPr>
          <a:xfrm>
            <a:off x="2523499" y="1382744"/>
            <a:ext cx="2364779" cy="1059414"/>
          </a:xfrm>
          <a:custGeom>
            <a:avLst/>
            <a:gdLst>
              <a:gd name="connsiteX0" fmla="*/ 0 w 2455333"/>
              <a:gd name="connsiteY0" fmla="*/ 278852 h 820719"/>
              <a:gd name="connsiteX1" fmla="*/ 1761066 w 2455333"/>
              <a:gd name="connsiteY1" fmla="*/ 24852 h 820719"/>
              <a:gd name="connsiteX2" fmla="*/ 2455333 w 2455333"/>
              <a:gd name="connsiteY2" fmla="*/ 820719 h 820719"/>
              <a:gd name="connsiteX0" fmla="*/ 0 w 2455333"/>
              <a:gd name="connsiteY0" fmla="*/ 518708 h 1060575"/>
              <a:gd name="connsiteX1" fmla="*/ 1640557 w 2455333"/>
              <a:gd name="connsiteY1" fmla="*/ 12460 h 1060575"/>
              <a:gd name="connsiteX2" fmla="*/ 2455333 w 2455333"/>
              <a:gd name="connsiteY2" fmla="*/ 1060575 h 1060575"/>
              <a:gd name="connsiteX0" fmla="*/ 0 w 2259505"/>
              <a:gd name="connsiteY0" fmla="*/ 688901 h 1057348"/>
              <a:gd name="connsiteX1" fmla="*/ 1444729 w 2259505"/>
              <a:gd name="connsiteY1" fmla="*/ 9233 h 1057348"/>
              <a:gd name="connsiteX2" fmla="*/ 2259505 w 2259505"/>
              <a:gd name="connsiteY2" fmla="*/ 1057348 h 1057348"/>
              <a:gd name="connsiteX0" fmla="*/ 0 w 2259505"/>
              <a:gd name="connsiteY0" fmla="*/ 690967 h 1059414"/>
              <a:gd name="connsiteX1" fmla="*/ 1444729 w 2259505"/>
              <a:gd name="connsiteY1" fmla="*/ 11299 h 1059414"/>
              <a:gd name="connsiteX2" fmla="*/ 2259505 w 2259505"/>
              <a:gd name="connsiteY2" fmla="*/ 1059414 h 1059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59505" h="1059414">
                <a:moveTo>
                  <a:pt x="0" y="690967"/>
                </a:moveTo>
                <a:cubicBezTo>
                  <a:pt x="585540" y="392686"/>
                  <a:pt x="1035507" y="-79012"/>
                  <a:pt x="1444729" y="11299"/>
                </a:cubicBezTo>
                <a:cubicBezTo>
                  <a:pt x="1853951" y="101610"/>
                  <a:pt x="2259505" y="1059414"/>
                  <a:pt x="2259505" y="1059414"/>
                </a:cubicBezTo>
              </a:path>
            </a:pathLst>
          </a:custGeom>
          <a:noFill/>
          <a:ln w="38100" cmpd="sng"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177214" y="3343040"/>
            <a:ext cx="3463356" cy="1936723"/>
            <a:chOff x="4240894" y="5185482"/>
            <a:chExt cx="3463356" cy="1936723"/>
          </a:xfrm>
        </p:grpSpPr>
        <p:sp>
          <p:nvSpPr>
            <p:cNvPr id="18" name="Freeform 17"/>
            <p:cNvSpPr/>
            <p:nvPr/>
          </p:nvSpPr>
          <p:spPr>
            <a:xfrm>
              <a:off x="4240894" y="5185482"/>
              <a:ext cx="3463356" cy="750769"/>
            </a:xfrm>
            <a:custGeom>
              <a:avLst/>
              <a:gdLst>
                <a:gd name="connsiteX0" fmla="*/ 27996 w 3463356"/>
                <a:gd name="connsiteY0" fmla="*/ 732620 h 750769"/>
                <a:gd name="connsiteX1" fmla="*/ 60559 w 3463356"/>
                <a:gd name="connsiteY1" fmla="*/ 14 h 750769"/>
                <a:gd name="connsiteX2" fmla="*/ 565280 w 3463356"/>
                <a:gd name="connsiteY2" fmla="*/ 748900 h 750769"/>
                <a:gd name="connsiteX3" fmla="*/ 890906 w 3463356"/>
                <a:gd name="connsiteY3" fmla="*/ 227936 h 750769"/>
                <a:gd name="connsiteX4" fmla="*/ 1265377 w 3463356"/>
                <a:gd name="connsiteY4" fmla="*/ 716340 h 750769"/>
                <a:gd name="connsiteX5" fmla="*/ 1639847 w 3463356"/>
                <a:gd name="connsiteY5" fmla="*/ 325617 h 750769"/>
                <a:gd name="connsiteX6" fmla="*/ 1998037 w 3463356"/>
                <a:gd name="connsiteY6" fmla="*/ 732620 h 750769"/>
                <a:gd name="connsiteX7" fmla="*/ 2356226 w 3463356"/>
                <a:gd name="connsiteY7" fmla="*/ 455858 h 750769"/>
                <a:gd name="connsiteX8" fmla="*/ 2763259 w 3463356"/>
                <a:gd name="connsiteY8" fmla="*/ 748900 h 750769"/>
                <a:gd name="connsiteX9" fmla="*/ 3137729 w 3463356"/>
                <a:gd name="connsiteY9" fmla="*/ 569819 h 750769"/>
                <a:gd name="connsiteX10" fmla="*/ 3463356 w 3463356"/>
                <a:gd name="connsiteY10" fmla="*/ 732620 h 7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63356" h="750769">
                  <a:moveTo>
                    <a:pt x="27996" y="732620"/>
                  </a:moveTo>
                  <a:cubicBezTo>
                    <a:pt x="-496" y="364960"/>
                    <a:pt x="-28988" y="-2699"/>
                    <a:pt x="60559" y="14"/>
                  </a:cubicBezTo>
                  <a:cubicBezTo>
                    <a:pt x="150106" y="2727"/>
                    <a:pt x="426889" y="710913"/>
                    <a:pt x="565280" y="748900"/>
                  </a:cubicBezTo>
                  <a:cubicBezTo>
                    <a:pt x="703671" y="786887"/>
                    <a:pt x="774223" y="233363"/>
                    <a:pt x="890906" y="227936"/>
                  </a:cubicBezTo>
                  <a:cubicBezTo>
                    <a:pt x="1007589" y="222509"/>
                    <a:pt x="1140553" y="700060"/>
                    <a:pt x="1265377" y="716340"/>
                  </a:cubicBezTo>
                  <a:cubicBezTo>
                    <a:pt x="1390201" y="732620"/>
                    <a:pt x="1517737" y="322904"/>
                    <a:pt x="1639847" y="325617"/>
                  </a:cubicBezTo>
                  <a:cubicBezTo>
                    <a:pt x="1761957" y="328330"/>
                    <a:pt x="1878641" y="710913"/>
                    <a:pt x="1998037" y="732620"/>
                  </a:cubicBezTo>
                  <a:cubicBezTo>
                    <a:pt x="2117433" y="754327"/>
                    <a:pt x="2228689" y="453145"/>
                    <a:pt x="2356226" y="455858"/>
                  </a:cubicBezTo>
                  <a:cubicBezTo>
                    <a:pt x="2483763" y="458571"/>
                    <a:pt x="2633009" y="729907"/>
                    <a:pt x="2763259" y="748900"/>
                  </a:cubicBezTo>
                  <a:cubicBezTo>
                    <a:pt x="2893509" y="767893"/>
                    <a:pt x="3021046" y="572532"/>
                    <a:pt x="3137729" y="569819"/>
                  </a:cubicBezTo>
                  <a:cubicBezTo>
                    <a:pt x="3254412" y="567106"/>
                    <a:pt x="3463356" y="732620"/>
                    <a:pt x="3463356" y="73262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 descr="vtvsqt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48254" y="6047474"/>
              <a:ext cx="765223" cy="1074731"/>
            </a:xfrm>
            <a:prstGeom prst="rect">
              <a:avLst/>
            </a:prstGeom>
          </p:spPr>
        </p:pic>
        <p:cxnSp>
          <p:nvCxnSpPr>
            <p:cNvPr id="20" name="Straight Arrow Connector 19"/>
            <p:cNvCxnSpPr/>
            <p:nvPr/>
          </p:nvCxnSpPr>
          <p:spPr>
            <a:xfrm flipH="1" flipV="1">
              <a:off x="5877677" y="5797621"/>
              <a:ext cx="738358" cy="645067"/>
            </a:xfrm>
            <a:prstGeom prst="straightConnector1">
              <a:avLst/>
            </a:prstGeom>
            <a:noFill/>
            <a:ln w="38100" cmpd="sng"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-35942" y="106729"/>
            <a:ext cx="9215884" cy="46166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ucida Bright" panose="02040602050505020304" pitchFamily="18" charset="0"/>
              </a:rPr>
              <a:t>Opportunity #1: Voice &gt; 50 Hz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1289" y="1785624"/>
            <a:ext cx="191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ucida Bright" charset="0"/>
                <a:ea typeface="Lucida Bright" charset="0"/>
                <a:cs typeface="Lucida Bright" charset="0"/>
              </a:rPr>
              <a:t>Human Voice</a:t>
            </a:r>
          </a:p>
        </p:txBody>
      </p:sp>
    </p:spTree>
    <p:extLst>
      <p:ext uri="{BB962C8B-B14F-4D97-AF65-F5344CB8AC3E}">
        <p14:creationId xmlns:p14="http://schemas.microsoft.com/office/powerpoint/2010/main" val="1592727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ts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1429315"/>
            <a:ext cx="690912" cy="505452"/>
          </a:xfrm>
          <a:prstGeom prst="rect">
            <a:avLst/>
          </a:prstGeom>
        </p:spPr>
      </p:pic>
      <p:pic>
        <p:nvPicPr>
          <p:cNvPr id="5" name="Picture 4" descr="voiceBasebandEnergy_legitim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" y="2201500"/>
            <a:ext cx="3072679" cy="2422214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3765184" y="1735305"/>
            <a:ext cx="4986302" cy="2753181"/>
            <a:chOff x="3858340" y="603869"/>
            <a:chExt cx="4986302" cy="2753181"/>
          </a:xfrm>
        </p:grpSpPr>
        <p:sp>
          <p:nvSpPr>
            <p:cNvPr id="4" name="Freeform 3"/>
            <p:cNvSpPr/>
            <p:nvPr/>
          </p:nvSpPr>
          <p:spPr>
            <a:xfrm>
              <a:off x="4433322" y="1483778"/>
              <a:ext cx="3256265" cy="1481826"/>
            </a:xfrm>
            <a:custGeom>
              <a:avLst/>
              <a:gdLst>
                <a:gd name="connsiteX0" fmla="*/ 0 w 3256265"/>
                <a:gd name="connsiteY0" fmla="*/ 1432986 h 1481826"/>
                <a:gd name="connsiteX1" fmla="*/ 439596 w 3256265"/>
                <a:gd name="connsiteY1" fmla="*/ 1253904 h 1481826"/>
                <a:gd name="connsiteX2" fmla="*/ 765222 w 3256265"/>
                <a:gd name="connsiteY2" fmla="*/ 335 h 1481826"/>
                <a:gd name="connsiteX3" fmla="*/ 1074568 w 3256265"/>
                <a:gd name="connsiteY3" fmla="*/ 1384145 h 1481826"/>
                <a:gd name="connsiteX4" fmla="*/ 1481601 w 3256265"/>
                <a:gd name="connsiteY4" fmla="*/ 342218 h 1481826"/>
                <a:gd name="connsiteX5" fmla="*/ 1790946 w 3256265"/>
                <a:gd name="connsiteY5" fmla="*/ 1449266 h 1481826"/>
                <a:gd name="connsiteX6" fmla="*/ 2197979 w 3256265"/>
                <a:gd name="connsiteY6" fmla="*/ 651540 h 1481826"/>
                <a:gd name="connsiteX7" fmla="*/ 2556168 w 3256265"/>
                <a:gd name="connsiteY7" fmla="*/ 1449266 h 1481826"/>
                <a:gd name="connsiteX8" fmla="*/ 2930639 w 3256265"/>
                <a:gd name="connsiteY8" fmla="*/ 1009703 h 1481826"/>
                <a:gd name="connsiteX9" fmla="*/ 3256265 w 3256265"/>
                <a:gd name="connsiteY9" fmla="*/ 1481826 h 148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265" h="1481826">
                  <a:moveTo>
                    <a:pt x="0" y="1432986"/>
                  </a:moveTo>
                  <a:cubicBezTo>
                    <a:pt x="156029" y="1462832"/>
                    <a:pt x="312059" y="1492679"/>
                    <a:pt x="439596" y="1253904"/>
                  </a:cubicBezTo>
                  <a:cubicBezTo>
                    <a:pt x="567133" y="1015129"/>
                    <a:pt x="659393" y="-21372"/>
                    <a:pt x="765222" y="335"/>
                  </a:cubicBezTo>
                  <a:cubicBezTo>
                    <a:pt x="871051" y="22042"/>
                    <a:pt x="955172" y="1327165"/>
                    <a:pt x="1074568" y="1384145"/>
                  </a:cubicBezTo>
                  <a:cubicBezTo>
                    <a:pt x="1193964" y="1441125"/>
                    <a:pt x="1362205" y="331364"/>
                    <a:pt x="1481601" y="342218"/>
                  </a:cubicBezTo>
                  <a:cubicBezTo>
                    <a:pt x="1600997" y="353071"/>
                    <a:pt x="1671550" y="1397712"/>
                    <a:pt x="1790946" y="1449266"/>
                  </a:cubicBezTo>
                  <a:cubicBezTo>
                    <a:pt x="1910342" y="1500820"/>
                    <a:pt x="2070442" y="651540"/>
                    <a:pt x="2197979" y="651540"/>
                  </a:cubicBezTo>
                  <a:cubicBezTo>
                    <a:pt x="2325516" y="651540"/>
                    <a:pt x="2434058" y="1389572"/>
                    <a:pt x="2556168" y="1449266"/>
                  </a:cubicBezTo>
                  <a:cubicBezTo>
                    <a:pt x="2678278" y="1508960"/>
                    <a:pt x="2813956" y="1004276"/>
                    <a:pt x="2930639" y="1009703"/>
                  </a:cubicBezTo>
                  <a:cubicBezTo>
                    <a:pt x="3047322" y="1015130"/>
                    <a:pt x="3256265" y="1481826"/>
                    <a:pt x="3256265" y="1481826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V="1">
              <a:off x="4270370" y="603869"/>
              <a:ext cx="0" cy="2361735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8" name="TextBox 7"/>
            <p:cNvSpPr txBox="1"/>
            <p:nvPr/>
          </p:nvSpPr>
          <p:spPr>
            <a:xfrm rot="16200000">
              <a:off x="3293219" y="1606040"/>
              <a:ext cx="15303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4258450" y="2951476"/>
              <a:ext cx="4439663" cy="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438137" y="2916928"/>
              <a:ext cx="1406505" cy="440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52961" y="967378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58928" y="1353991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2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97457" y="1672103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3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35986" y="1990215"/>
              <a:ext cx="4726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4</a:t>
              </a:r>
              <a:r>
                <a:rPr lang="en-US" sz="2400" dirty="0">
                  <a:latin typeface="Helvetica Neue"/>
                  <a:cs typeface="Helvetica Neue"/>
                </a:rPr>
                <a:t>f</a:t>
              </a:r>
            </a:p>
          </p:txBody>
        </p:sp>
      </p:grpSp>
      <p:sp>
        <p:nvSpPr>
          <p:cNvPr id="16" name="Freeform 15"/>
          <p:cNvSpPr/>
          <p:nvPr/>
        </p:nvSpPr>
        <p:spPr>
          <a:xfrm>
            <a:off x="2523499" y="1382744"/>
            <a:ext cx="2364779" cy="1059414"/>
          </a:xfrm>
          <a:custGeom>
            <a:avLst/>
            <a:gdLst>
              <a:gd name="connsiteX0" fmla="*/ 0 w 2455333"/>
              <a:gd name="connsiteY0" fmla="*/ 278852 h 820719"/>
              <a:gd name="connsiteX1" fmla="*/ 1761066 w 2455333"/>
              <a:gd name="connsiteY1" fmla="*/ 24852 h 820719"/>
              <a:gd name="connsiteX2" fmla="*/ 2455333 w 2455333"/>
              <a:gd name="connsiteY2" fmla="*/ 820719 h 820719"/>
              <a:gd name="connsiteX0" fmla="*/ 0 w 2455333"/>
              <a:gd name="connsiteY0" fmla="*/ 518708 h 1060575"/>
              <a:gd name="connsiteX1" fmla="*/ 1640557 w 2455333"/>
              <a:gd name="connsiteY1" fmla="*/ 12460 h 1060575"/>
              <a:gd name="connsiteX2" fmla="*/ 2455333 w 2455333"/>
              <a:gd name="connsiteY2" fmla="*/ 1060575 h 1060575"/>
              <a:gd name="connsiteX0" fmla="*/ 0 w 2259505"/>
              <a:gd name="connsiteY0" fmla="*/ 688901 h 1057348"/>
              <a:gd name="connsiteX1" fmla="*/ 1444729 w 2259505"/>
              <a:gd name="connsiteY1" fmla="*/ 9233 h 1057348"/>
              <a:gd name="connsiteX2" fmla="*/ 2259505 w 2259505"/>
              <a:gd name="connsiteY2" fmla="*/ 1057348 h 1057348"/>
              <a:gd name="connsiteX0" fmla="*/ 0 w 2259505"/>
              <a:gd name="connsiteY0" fmla="*/ 690967 h 1059414"/>
              <a:gd name="connsiteX1" fmla="*/ 1444729 w 2259505"/>
              <a:gd name="connsiteY1" fmla="*/ 11299 h 1059414"/>
              <a:gd name="connsiteX2" fmla="*/ 2259505 w 2259505"/>
              <a:gd name="connsiteY2" fmla="*/ 1059414 h 1059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59505" h="1059414">
                <a:moveTo>
                  <a:pt x="0" y="690967"/>
                </a:moveTo>
                <a:cubicBezTo>
                  <a:pt x="585540" y="392686"/>
                  <a:pt x="1035507" y="-79012"/>
                  <a:pt x="1444729" y="11299"/>
                </a:cubicBezTo>
                <a:cubicBezTo>
                  <a:pt x="1853951" y="101610"/>
                  <a:pt x="2259505" y="1059414"/>
                  <a:pt x="2259505" y="1059414"/>
                </a:cubicBezTo>
              </a:path>
            </a:pathLst>
          </a:custGeom>
          <a:noFill/>
          <a:ln w="38100" cmpd="sng"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177214" y="3343040"/>
            <a:ext cx="3463356" cy="1936723"/>
            <a:chOff x="4240894" y="5185482"/>
            <a:chExt cx="3463356" cy="1936723"/>
          </a:xfrm>
        </p:grpSpPr>
        <p:sp>
          <p:nvSpPr>
            <p:cNvPr id="18" name="Freeform 17"/>
            <p:cNvSpPr/>
            <p:nvPr/>
          </p:nvSpPr>
          <p:spPr>
            <a:xfrm>
              <a:off x="4240894" y="5185482"/>
              <a:ext cx="3463356" cy="750769"/>
            </a:xfrm>
            <a:custGeom>
              <a:avLst/>
              <a:gdLst>
                <a:gd name="connsiteX0" fmla="*/ 27996 w 3463356"/>
                <a:gd name="connsiteY0" fmla="*/ 732620 h 750769"/>
                <a:gd name="connsiteX1" fmla="*/ 60559 w 3463356"/>
                <a:gd name="connsiteY1" fmla="*/ 14 h 750769"/>
                <a:gd name="connsiteX2" fmla="*/ 565280 w 3463356"/>
                <a:gd name="connsiteY2" fmla="*/ 748900 h 750769"/>
                <a:gd name="connsiteX3" fmla="*/ 890906 w 3463356"/>
                <a:gd name="connsiteY3" fmla="*/ 227936 h 750769"/>
                <a:gd name="connsiteX4" fmla="*/ 1265377 w 3463356"/>
                <a:gd name="connsiteY4" fmla="*/ 716340 h 750769"/>
                <a:gd name="connsiteX5" fmla="*/ 1639847 w 3463356"/>
                <a:gd name="connsiteY5" fmla="*/ 325617 h 750769"/>
                <a:gd name="connsiteX6" fmla="*/ 1998037 w 3463356"/>
                <a:gd name="connsiteY6" fmla="*/ 732620 h 750769"/>
                <a:gd name="connsiteX7" fmla="*/ 2356226 w 3463356"/>
                <a:gd name="connsiteY7" fmla="*/ 455858 h 750769"/>
                <a:gd name="connsiteX8" fmla="*/ 2763259 w 3463356"/>
                <a:gd name="connsiteY8" fmla="*/ 748900 h 750769"/>
                <a:gd name="connsiteX9" fmla="*/ 3137729 w 3463356"/>
                <a:gd name="connsiteY9" fmla="*/ 569819 h 750769"/>
                <a:gd name="connsiteX10" fmla="*/ 3463356 w 3463356"/>
                <a:gd name="connsiteY10" fmla="*/ 732620 h 7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63356" h="750769">
                  <a:moveTo>
                    <a:pt x="27996" y="732620"/>
                  </a:moveTo>
                  <a:cubicBezTo>
                    <a:pt x="-496" y="364960"/>
                    <a:pt x="-28988" y="-2699"/>
                    <a:pt x="60559" y="14"/>
                  </a:cubicBezTo>
                  <a:cubicBezTo>
                    <a:pt x="150106" y="2727"/>
                    <a:pt x="426889" y="710913"/>
                    <a:pt x="565280" y="748900"/>
                  </a:cubicBezTo>
                  <a:cubicBezTo>
                    <a:pt x="703671" y="786887"/>
                    <a:pt x="774223" y="233363"/>
                    <a:pt x="890906" y="227936"/>
                  </a:cubicBezTo>
                  <a:cubicBezTo>
                    <a:pt x="1007589" y="222509"/>
                    <a:pt x="1140553" y="700060"/>
                    <a:pt x="1265377" y="716340"/>
                  </a:cubicBezTo>
                  <a:cubicBezTo>
                    <a:pt x="1390201" y="732620"/>
                    <a:pt x="1517737" y="322904"/>
                    <a:pt x="1639847" y="325617"/>
                  </a:cubicBezTo>
                  <a:cubicBezTo>
                    <a:pt x="1761957" y="328330"/>
                    <a:pt x="1878641" y="710913"/>
                    <a:pt x="1998037" y="732620"/>
                  </a:cubicBezTo>
                  <a:cubicBezTo>
                    <a:pt x="2117433" y="754327"/>
                    <a:pt x="2228689" y="453145"/>
                    <a:pt x="2356226" y="455858"/>
                  </a:cubicBezTo>
                  <a:cubicBezTo>
                    <a:pt x="2483763" y="458571"/>
                    <a:pt x="2633009" y="729907"/>
                    <a:pt x="2763259" y="748900"/>
                  </a:cubicBezTo>
                  <a:cubicBezTo>
                    <a:pt x="2893509" y="767893"/>
                    <a:pt x="3021046" y="572532"/>
                    <a:pt x="3137729" y="569819"/>
                  </a:cubicBezTo>
                  <a:cubicBezTo>
                    <a:pt x="3254412" y="567106"/>
                    <a:pt x="3463356" y="732620"/>
                    <a:pt x="3463356" y="73262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 descr="vtvsqt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48254" y="6047474"/>
              <a:ext cx="765223" cy="1074731"/>
            </a:xfrm>
            <a:prstGeom prst="rect">
              <a:avLst/>
            </a:prstGeom>
          </p:spPr>
        </p:pic>
        <p:cxnSp>
          <p:nvCxnSpPr>
            <p:cNvPr id="20" name="Straight Arrow Connector 19"/>
            <p:cNvCxnSpPr/>
            <p:nvPr/>
          </p:nvCxnSpPr>
          <p:spPr>
            <a:xfrm flipH="1" flipV="1">
              <a:off x="5877677" y="5797621"/>
              <a:ext cx="738358" cy="645067"/>
            </a:xfrm>
            <a:prstGeom prst="straightConnector1">
              <a:avLst/>
            </a:prstGeom>
            <a:noFill/>
            <a:ln w="38100" cmpd="sng"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2" name="Left Bracket 21"/>
          <p:cNvSpPr/>
          <p:nvPr/>
        </p:nvSpPr>
        <p:spPr>
          <a:xfrm rot="16200000">
            <a:off x="4364075" y="4004479"/>
            <a:ext cx="195376" cy="514501"/>
          </a:xfrm>
          <a:prstGeom prst="leftBracket">
            <a:avLst/>
          </a:pr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38690" y="4792826"/>
            <a:ext cx="3301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ucida Bright" charset="0"/>
                <a:ea typeface="Lucida Bright" charset="0"/>
                <a:cs typeface="Lucida Bright" charset="0"/>
              </a:rPr>
              <a:t>Energy at</a:t>
            </a:r>
          </a:p>
          <a:p>
            <a:pPr algn="ctr"/>
            <a:r>
              <a:rPr lang="en-US" sz="2400" b="1" dirty="0">
                <a:latin typeface="Lucida Bright" charset="0"/>
                <a:ea typeface="Lucida Bright" charset="0"/>
                <a:cs typeface="Lucida Bright" charset="0"/>
              </a:rPr>
              <a:t>sub-50Hz band</a:t>
            </a:r>
          </a:p>
        </p:txBody>
      </p:sp>
      <p:sp>
        <p:nvSpPr>
          <p:cNvPr id="24" name="Freeform 23"/>
          <p:cNvSpPr/>
          <p:nvPr/>
        </p:nvSpPr>
        <p:spPr>
          <a:xfrm>
            <a:off x="3953022" y="4574458"/>
            <a:ext cx="487541" cy="832899"/>
          </a:xfrm>
          <a:custGeom>
            <a:avLst/>
            <a:gdLst>
              <a:gd name="connsiteX0" fmla="*/ 0 w 270934"/>
              <a:gd name="connsiteY0" fmla="*/ 372533 h 372533"/>
              <a:gd name="connsiteX1" fmla="*/ 203200 w 270934"/>
              <a:gd name="connsiteY1" fmla="*/ 220133 h 372533"/>
              <a:gd name="connsiteX2" fmla="*/ 270934 w 270934"/>
              <a:gd name="connsiteY2" fmla="*/ 0 h 372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934" h="372533">
                <a:moveTo>
                  <a:pt x="0" y="372533"/>
                </a:moveTo>
                <a:cubicBezTo>
                  <a:pt x="79022" y="327377"/>
                  <a:pt x="158044" y="282222"/>
                  <a:pt x="203200" y="220133"/>
                </a:cubicBezTo>
                <a:cubicBezTo>
                  <a:pt x="248356" y="158044"/>
                  <a:pt x="270934" y="0"/>
                  <a:pt x="270934" y="0"/>
                </a:cubicBezTo>
              </a:path>
            </a:pathLst>
          </a:custGeom>
          <a:noFill/>
          <a:ln w="38100" cmpd="sng"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-35942" y="106729"/>
            <a:ext cx="9215884" cy="46166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ucida Bright" panose="02040602050505020304" pitchFamily="18" charset="0"/>
              </a:rPr>
              <a:t>Opportunity #1: Voice &gt; 50 Hz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1289" y="1785624"/>
            <a:ext cx="191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ucida Bright" charset="0"/>
                <a:ea typeface="Lucida Bright" charset="0"/>
                <a:cs typeface="Lucida Bright" charset="0"/>
              </a:rPr>
              <a:t>Human Voice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808516" y="3207739"/>
            <a:ext cx="2064526" cy="2185169"/>
            <a:chOff x="3808516" y="3207739"/>
            <a:chExt cx="2064526" cy="2185169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08516" y="3207739"/>
              <a:ext cx="2064526" cy="2185169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3840414" y="3242338"/>
              <a:ext cx="1212856" cy="1242994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34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97350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voiceBasebandEnergy_legitimat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35" y="1498735"/>
            <a:ext cx="3555734" cy="280300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1719786" y="828069"/>
            <a:ext cx="962529" cy="3664496"/>
          </a:xfrm>
          <a:custGeom>
            <a:avLst/>
            <a:gdLst>
              <a:gd name="connsiteX0" fmla="*/ 0 w 171861"/>
              <a:gd name="connsiteY0" fmla="*/ 0 h 4092283"/>
              <a:gd name="connsiteX1" fmla="*/ 171861 w 171861"/>
              <a:gd name="connsiteY1" fmla="*/ 0 h 4092283"/>
              <a:gd name="connsiteX2" fmla="*/ 171861 w 171861"/>
              <a:gd name="connsiteY2" fmla="*/ 4092283 h 4092283"/>
              <a:gd name="connsiteX3" fmla="*/ 0 w 171861"/>
              <a:gd name="connsiteY3" fmla="*/ 4092283 h 4092283"/>
              <a:gd name="connsiteX4" fmla="*/ 0 w 171861"/>
              <a:gd name="connsiteY4" fmla="*/ 0 h 4092283"/>
              <a:gd name="connsiteX0" fmla="*/ 0 w 171861"/>
              <a:gd name="connsiteY0" fmla="*/ 0 h 4092283"/>
              <a:gd name="connsiteX1" fmla="*/ 171861 w 171861"/>
              <a:gd name="connsiteY1" fmla="*/ 0 h 4092283"/>
              <a:gd name="connsiteX2" fmla="*/ 166317 w 171861"/>
              <a:gd name="connsiteY2" fmla="*/ 647197 h 4092283"/>
              <a:gd name="connsiteX3" fmla="*/ 171861 w 171861"/>
              <a:gd name="connsiteY3" fmla="*/ 4092283 h 4092283"/>
              <a:gd name="connsiteX4" fmla="*/ 0 w 171861"/>
              <a:gd name="connsiteY4" fmla="*/ 4092283 h 4092283"/>
              <a:gd name="connsiteX5" fmla="*/ 0 w 171861"/>
              <a:gd name="connsiteY5" fmla="*/ 0 h 4092283"/>
              <a:gd name="connsiteX0" fmla="*/ 0 w 171861"/>
              <a:gd name="connsiteY0" fmla="*/ 0 h 4092283"/>
              <a:gd name="connsiteX1" fmla="*/ 171861 w 171861"/>
              <a:gd name="connsiteY1" fmla="*/ 0 h 4092283"/>
              <a:gd name="connsiteX2" fmla="*/ 166317 w 171861"/>
              <a:gd name="connsiteY2" fmla="*/ 647197 h 4092283"/>
              <a:gd name="connsiteX3" fmla="*/ 171861 w 171861"/>
              <a:gd name="connsiteY3" fmla="*/ 4092283 h 4092283"/>
              <a:gd name="connsiteX4" fmla="*/ 0 w 171861"/>
              <a:gd name="connsiteY4" fmla="*/ 4092283 h 4092283"/>
              <a:gd name="connsiteX5" fmla="*/ 5895 w 171861"/>
              <a:gd name="connsiteY5" fmla="*/ 633829 h 4092283"/>
              <a:gd name="connsiteX6" fmla="*/ 0 w 171861"/>
              <a:gd name="connsiteY6" fmla="*/ 0 h 4092283"/>
              <a:gd name="connsiteX0" fmla="*/ 87684 w 259545"/>
              <a:gd name="connsiteY0" fmla="*/ 0 h 4092283"/>
              <a:gd name="connsiteX1" fmla="*/ 259545 w 259545"/>
              <a:gd name="connsiteY1" fmla="*/ 0 h 4092283"/>
              <a:gd name="connsiteX2" fmla="*/ 254001 w 259545"/>
              <a:gd name="connsiteY2" fmla="*/ 647197 h 4092283"/>
              <a:gd name="connsiteX3" fmla="*/ 259545 w 259545"/>
              <a:gd name="connsiteY3" fmla="*/ 4092283 h 4092283"/>
              <a:gd name="connsiteX4" fmla="*/ 87684 w 259545"/>
              <a:gd name="connsiteY4" fmla="*/ 4092283 h 4092283"/>
              <a:gd name="connsiteX5" fmla="*/ 0 w 259545"/>
              <a:gd name="connsiteY5" fmla="*/ 633829 h 4092283"/>
              <a:gd name="connsiteX6" fmla="*/ 87684 w 259545"/>
              <a:gd name="connsiteY6" fmla="*/ 0 h 4092283"/>
              <a:gd name="connsiteX0" fmla="*/ 87684 w 259545"/>
              <a:gd name="connsiteY0" fmla="*/ 0 h 4092283"/>
              <a:gd name="connsiteX1" fmla="*/ 259545 w 259545"/>
              <a:gd name="connsiteY1" fmla="*/ 0 h 4092283"/>
              <a:gd name="connsiteX2" fmla="*/ 133685 w 259545"/>
              <a:gd name="connsiteY2" fmla="*/ 647197 h 4092283"/>
              <a:gd name="connsiteX3" fmla="*/ 259545 w 259545"/>
              <a:gd name="connsiteY3" fmla="*/ 4092283 h 4092283"/>
              <a:gd name="connsiteX4" fmla="*/ 87684 w 259545"/>
              <a:gd name="connsiteY4" fmla="*/ 4092283 h 4092283"/>
              <a:gd name="connsiteX5" fmla="*/ 0 w 259545"/>
              <a:gd name="connsiteY5" fmla="*/ 633829 h 4092283"/>
              <a:gd name="connsiteX6" fmla="*/ 87684 w 259545"/>
              <a:gd name="connsiteY6" fmla="*/ 0 h 4092283"/>
              <a:gd name="connsiteX0" fmla="*/ 87684 w 259545"/>
              <a:gd name="connsiteY0" fmla="*/ 0 h 4092283"/>
              <a:gd name="connsiteX1" fmla="*/ 259545 w 259545"/>
              <a:gd name="connsiteY1" fmla="*/ 0 h 4092283"/>
              <a:gd name="connsiteX2" fmla="*/ 133685 w 259545"/>
              <a:gd name="connsiteY2" fmla="*/ 647197 h 4092283"/>
              <a:gd name="connsiteX3" fmla="*/ 160425 w 259545"/>
              <a:gd name="connsiteY3" fmla="*/ 968039 h 4092283"/>
              <a:gd name="connsiteX4" fmla="*/ 259545 w 259545"/>
              <a:gd name="connsiteY4" fmla="*/ 4092283 h 4092283"/>
              <a:gd name="connsiteX5" fmla="*/ 87684 w 259545"/>
              <a:gd name="connsiteY5" fmla="*/ 4092283 h 4092283"/>
              <a:gd name="connsiteX6" fmla="*/ 0 w 259545"/>
              <a:gd name="connsiteY6" fmla="*/ 633829 h 4092283"/>
              <a:gd name="connsiteX7" fmla="*/ 87684 w 259545"/>
              <a:gd name="connsiteY7" fmla="*/ 0 h 4092283"/>
              <a:gd name="connsiteX0" fmla="*/ 87684 w 259545"/>
              <a:gd name="connsiteY0" fmla="*/ 0 h 4092283"/>
              <a:gd name="connsiteX1" fmla="*/ 259545 w 259545"/>
              <a:gd name="connsiteY1" fmla="*/ 0 h 4092283"/>
              <a:gd name="connsiteX2" fmla="*/ 133685 w 259545"/>
              <a:gd name="connsiteY2" fmla="*/ 647197 h 4092283"/>
              <a:gd name="connsiteX3" fmla="*/ 160425 w 259545"/>
              <a:gd name="connsiteY3" fmla="*/ 968039 h 4092283"/>
              <a:gd name="connsiteX4" fmla="*/ 259545 w 259545"/>
              <a:gd name="connsiteY4" fmla="*/ 4092283 h 4092283"/>
              <a:gd name="connsiteX5" fmla="*/ 87684 w 259545"/>
              <a:gd name="connsiteY5" fmla="*/ 4092283 h 4092283"/>
              <a:gd name="connsiteX6" fmla="*/ 13372 w 259545"/>
              <a:gd name="connsiteY6" fmla="*/ 941302 h 4092283"/>
              <a:gd name="connsiteX7" fmla="*/ 0 w 259545"/>
              <a:gd name="connsiteY7" fmla="*/ 633829 h 4092283"/>
              <a:gd name="connsiteX8" fmla="*/ 87684 w 259545"/>
              <a:gd name="connsiteY8" fmla="*/ 0 h 4092283"/>
              <a:gd name="connsiteX0" fmla="*/ 87684 w 267372"/>
              <a:gd name="connsiteY0" fmla="*/ 0 h 4092283"/>
              <a:gd name="connsiteX1" fmla="*/ 259545 w 267372"/>
              <a:gd name="connsiteY1" fmla="*/ 0 h 4092283"/>
              <a:gd name="connsiteX2" fmla="*/ 133685 w 267372"/>
              <a:gd name="connsiteY2" fmla="*/ 647197 h 4092283"/>
              <a:gd name="connsiteX3" fmla="*/ 267372 w 267372"/>
              <a:gd name="connsiteY3" fmla="*/ 994776 h 4092283"/>
              <a:gd name="connsiteX4" fmla="*/ 259545 w 267372"/>
              <a:gd name="connsiteY4" fmla="*/ 4092283 h 4092283"/>
              <a:gd name="connsiteX5" fmla="*/ 87684 w 267372"/>
              <a:gd name="connsiteY5" fmla="*/ 4092283 h 4092283"/>
              <a:gd name="connsiteX6" fmla="*/ 13372 w 267372"/>
              <a:gd name="connsiteY6" fmla="*/ 941302 h 4092283"/>
              <a:gd name="connsiteX7" fmla="*/ 0 w 267372"/>
              <a:gd name="connsiteY7" fmla="*/ 633829 h 4092283"/>
              <a:gd name="connsiteX8" fmla="*/ 87684 w 267372"/>
              <a:gd name="connsiteY8" fmla="*/ 0 h 4092283"/>
              <a:gd name="connsiteX0" fmla="*/ 87684 w 267372"/>
              <a:gd name="connsiteY0" fmla="*/ 0 h 4092283"/>
              <a:gd name="connsiteX1" fmla="*/ 259545 w 267372"/>
              <a:gd name="connsiteY1" fmla="*/ 0 h 4092283"/>
              <a:gd name="connsiteX2" fmla="*/ 133685 w 267372"/>
              <a:gd name="connsiteY2" fmla="*/ 647197 h 4092283"/>
              <a:gd name="connsiteX3" fmla="*/ 267372 w 267372"/>
              <a:gd name="connsiteY3" fmla="*/ 994776 h 4092283"/>
              <a:gd name="connsiteX4" fmla="*/ 259545 w 267372"/>
              <a:gd name="connsiteY4" fmla="*/ 4092283 h 4092283"/>
              <a:gd name="connsiteX5" fmla="*/ 87684 w 267372"/>
              <a:gd name="connsiteY5" fmla="*/ 4092283 h 4092283"/>
              <a:gd name="connsiteX6" fmla="*/ 106951 w 267372"/>
              <a:gd name="connsiteY6" fmla="*/ 1034884 h 4092283"/>
              <a:gd name="connsiteX7" fmla="*/ 0 w 267372"/>
              <a:gd name="connsiteY7" fmla="*/ 633829 h 4092283"/>
              <a:gd name="connsiteX8" fmla="*/ 87684 w 267372"/>
              <a:gd name="connsiteY8" fmla="*/ 0 h 4092283"/>
              <a:gd name="connsiteX0" fmla="*/ 87684 w 280741"/>
              <a:gd name="connsiteY0" fmla="*/ 0 h 4092283"/>
              <a:gd name="connsiteX1" fmla="*/ 259545 w 280741"/>
              <a:gd name="connsiteY1" fmla="*/ 0 h 4092283"/>
              <a:gd name="connsiteX2" fmla="*/ 133685 w 280741"/>
              <a:gd name="connsiteY2" fmla="*/ 647197 h 4092283"/>
              <a:gd name="connsiteX3" fmla="*/ 267372 w 280741"/>
              <a:gd name="connsiteY3" fmla="*/ 994776 h 4092283"/>
              <a:gd name="connsiteX4" fmla="*/ 280741 w 280741"/>
              <a:gd name="connsiteY4" fmla="*/ 1409197 h 4092283"/>
              <a:gd name="connsiteX5" fmla="*/ 259545 w 280741"/>
              <a:gd name="connsiteY5" fmla="*/ 4092283 h 4092283"/>
              <a:gd name="connsiteX6" fmla="*/ 87684 w 280741"/>
              <a:gd name="connsiteY6" fmla="*/ 4092283 h 4092283"/>
              <a:gd name="connsiteX7" fmla="*/ 106951 w 280741"/>
              <a:gd name="connsiteY7" fmla="*/ 1034884 h 4092283"/>
              <a:gd name="connsiteX8" fmla="*/ 0 w 280741"/>
              <a:gd name="connsiteY8" fmla="*/ 633829 h 4092283"/>
              <a:gd name="connsiteX9" fmla="*/ 87684 w 280741"/>
              <a:gd name="connsiteY9" fmla="*/ 0 h 4092283"/>
              <a:gd name="connsiteX0" fmla="*/ 87684 w 280741"/>
              <a:gd name="connsiteY0" fmla="*/ 0 h 4092283"/>
              <a:gd name="connsiteX1" fmla="*/ 259545 w 280741"/>
              <a:gd name="connsiteY1" fmla="*/ 0 h 4092283"/>
              <a:gd name="connsiteX2" fmla="*/ 133685 w 280741"/>
              <a:gd name="connsiteY2" fmla="*/ 647197 h 4092283"/>
              <a:gd name="connsiteX3" fmla="*/ 267372 w 280741"/>
              <a:gd name="connsiteY3" fmla="*/ 994776 h 4092283"/>
              <a:gd name="connsiteX4" fmla="*/ 280741 w 280741"/>
              <a:gd name="connsiteY4" fmla="*/ 1409197 h 4092283"/>
              <a:gd name="connsiteX5" fmla="*/ 259545 w 280741"/>
              <a:gd name="connsiteY5" fmla="*/ 4092283 h 4092283"/>
              <a:gd name="connsiteX6" fmla="*/ 87684 w 280741"/>
              <a:gd name="connsiteY6" fmla="*/ 4092283 h 4092283"/>
              <a:gd name="connsiteX7" fmla="*/ 106950 w 280741"/>
              <a:gd name="connsiteY7" fmla="*/ 1395829 h 4092283"/>
              <a:gd name="connsiteX8" fmla="*/ 106951 w 280741"/>
              <a:gd name="connsiteY8" fmla="*/ 1034884 h 4092283"/>
              <a:gd name="connsiteX9" fmla="*/ 0 w 280741"/>
              <a:gd name="connsiteY9" fmla="*/ 633829 h 4092283"/>
              <a:gd name="connsiteX10" fmla="*/ 87684 w 280741"/>
              <a:gd name="connsiteY10" fmla="*/ 0 h 4092283"/>
              <a:gd name="connsiteX0" fmla="*/ 114419 w 307476"/>
              <a:gd name="connsiteY0" fmla="*/ 0 h 4092283"/>
              <a:gd name="connsiteX1" fmla="*/ 286280 w 307476"/>
              <a:gd name="connsiteY1" fmla="*/ 0 h 4092283"/>
              <a:gd name="connsiteX2" fmla="*/ 160420 w 307476"/>
              <a:gd name="connsiteY2" fmla="*/ 647197 h 4092283"/>
              <a:gd name="connsiteX3" fmla="*/ 294107 w 307476"/>
              <a:gd name="connsiteY3" fmla="*/ 994776 h 4092283"/>
              <a:gd name="connsiteX4" fmla="*/ 307476 w 307476"/>
              <a:gd name="connsiteY4" fmla="*/ 1409197 h 4092283"/>
              <a:gd name="connsiteX5" fmla="*/ 286280 w 307476"/>
              <a:gd name="connsiteY5" fmla="*/ 4092283 h 4092283"/>
              <a:gd name="connsiteX6" fmla="*/ 114419 w 307476"/>
              <a:gd name="connsiteY6" fmla="*/ 4092283 h 4092283"/>
              <a:gd name="connsiteX7" fmla="*/ 0 w 307476"/>
              <a:gd name="connsiteY7" fmla="*/ 1502776 h 4092283"/>
              <a:gd name="connsiteX8" fmla="*/ 133686 w 307476"/>
              <a:gd name="connsiteY8" fmla="*/ 1034884 h 4092283"/>
              <a:gd name="connsiteX9" fmla="*/ 26735 w 307476"/>
              <a:gd name="connsiteY9" fmla="*/ 633829 h 4092283"/>
              <a:gd name="connsiteX10" fmla="*/ 114419 w 307476"/>
              <a:gd name="connsiteY10" fmla="*/ 0 h 4092283"/>
              <a:gd name="connsiteX0" fmla="*/ 87684 w 280741"/>
              <a:gd name="connsiteY0" fmla="*/ 0 h 4092283"/>
              <a:gd name="connsiteX1" fmla="*/ 259545 w 280741"/>
              <a:gd name="connsiteY1" fmla="*/ 0 h 4092283"/>
              <a:gd name="connsiteX2" fmla="*/ 133685 w 280741"/>
              <a:gd name="connsiteY2" fmla="*/ 647197 h 4092283"/>
              <a:gd name="connsiteX3" fmla="*/ 267372 w 280741"/>
              <a:gd name="connsiteY3" fmla="*/ 994776 h 4092283"/>
              <a:gd name="connsiteX4" fmla="*/ 280741 w 280741"/>
              <a:gd name="connsiteY4" fmla="*/ 1409197 h 4092283"/>
              <a:gd name="connsiteX5" fmla="*/ 259545 w 280741"/>
              <a:gd name="connsiteY5" fmla="*/ 4092283 h 4092283"/>
              <a:gd name="connsiteX6" fmla="*/ 87684 w 280741"/>
              <a:gd name="connsiteY6" fmla="*/ 4092283 h 4092283"/>
              <a:gd name="connsiteX7" fmla="*/ 2 w 280741"/>
              <a:gd name="connsiteY7" fmla="*/ 1435937 h 4092283"/>
              <a:gd name="connsiteX8" fmla="*/ 106951 w 280741"/>
              <a:gd name="connsiteY8" fmla="*/ 1034884 h 4092283"/>
              <a:gd name="connsiteX9" fmla="*/ 0 w 280741"/>
              <a:gd name="connsiteY9" fmla="*/ 633829 h 4092283"/>
              <a:gd name="connsiteX10" fmla="*/ 87684 w 280741"/>
              <a:gd name="connsiteY10" fmla="*/ 0 h 4092283"/>
              <a:gd name="connsiteX0" fmla="*/ 87684 w 267372"/>
              <a:gd name="connsiteY0" fmla="*/ 0 h 4092283"/>
              <a:gd name="connsiteX1" fmla="*/ 259545 w 267372"/>
              <a:gd name="connsiteY1" fmla="*/ 0 h 4092283"/>
              <a:gd name="connsiteX2" fmla="*/ 133685 w 267372"/>
              <a:gd name="connsiteY2" fmla="*/ 647197 h 4092283"/>
              <a:gd name="connsiteX3" fmla="*/ 267372 w 267372"/>
              <a:gd name="connsiteY3" fmla="*/ 994776 h 4092283"/>
              <a:gd name="connsiteX4" fmla="*/ 133689 w 267372"/>
              <a:gd name="connsiteY4" fmla="*/ 1409197 h 4092283"/>
              <a:gd name="connsiteX5" fmla="*/ 259545 w 267372"/>
              <a:gd name="connsiteY5" fmla="*/ 4092283 h 4092283"/>
              <a:gd name="connsiteX6" fmla="*/ 87684 w 267372"/>
              <a:gd name="connsiteY6" fmla="*/ 4092283 h 4092283"/>
              <a:gd name="connsiteX7" fmla="*/ 2 w 267372"/>
              <a:gd name="connsiteY7" fmla="*/ 1435937 h 4092283"/>
              <a:gd name="connsiteX8" fmla="*/ 106951 w 267372"/>
              <a:gd name="connsiteY8" fmla="*/ 1034884 h 4092283"/>
              <a:gd name="connsiteX9" fmla="*/ 0 w 267372"/>
              <a:gd name="connsiteY9" fmla="*/ 633829 h 4092283"/>
              <a:gd name="connsiteX10" fmla="*/ 87684 w 267372"/>
              <a:gd name="connsiteY10" fmla="*/ 0 h 4092283"/>
              <a:gd name="connsiteX0" fmla="*/ 114420 w 294108"/>
              <a:gd name="connsiteY0" fmla="*/ 0 h 4092283"/>
              <a:gd name="connsiteX1" fmla="*/ 286281 w 294108"/>
              <a:gd name="connsiteY1" fmla="*/ 0 h 4092283"/>
              <a:gd name="connsiteX2" fmla="*/ 160421 w 294108"/>
              <a:gd name="connsiteY2" fmla="*/ 647197 h 4092283"/>
              <a:gd name="connsiteX3" fmla="*/ 294108 w 294108"/>
              <a:gd name="connsiteY3" fmla="*/ 994776 h 4092283"/>
              <a:gd name="connsiteX4" fmla="*/ 160425 w 294108"/>
              <a:gd name="connsiteY4" fmla="*/ 1409197 h 4092283"/>
              <a:gd name="connsiteX5" fmla="*/ 286281 w 294108"/>
              <a:gd name="connsiteY5" fmla="*/ 4092283 h 4092283"/>
              <a:gd name="connsiteX6" fmla="*/ 114420 w 294108"/>
              <a:gd name="connsiteY6" fmla="*/ 4092283 h 4092283"/>
              <a:gd name="connsiteX7" fmla="*/ 0 w 294108"/>
              <a:gd name="connsiteY7" fmla="*/ 1449309 h 4092283"/>
              <a:gd name="connsiteX8" fmla="*/ 133687 w 294108"/>
              <a:gd name="connsiteY8" fmla="*/ 1034884 h 4092283"/>
              <a:gd name="connsiteX9" fmla="*/ 26736 w 294108"/>
              <a:gd name="connsiteY9" fmla="*/ 633829 h 4092283"/>
              <a:gd name="connsiteX10" fmla="*/ 114420 w 294108"/>
              <a:gd name="connsiteY10" fmla="*/ 0 h 4092283"/>
              <a:gd name="connsiteX0" fmla="*/ 114420 w 294108"/>
              <a:gd name="connsiteY0" fmla="*/ 0 h 4092283"/>
              <a:gd name="connsiteX1" fmla="*/ 286281 w 294108"/>
              <a:gd name="connsiteY1" fmla="*/ 0 h 4092283"/>
              <a:gd name="connsiteX2" fmla="*/ 160421 w 294108"/>
              <a:gd name="connsiteY2" fmla="*/ 647197 h 4092283"/>
              <a:gd name="connsiteX3" fmla="*/ 294108 w 294108"/>
              <a:gd name="connsiteY3" fmla="*/ 994776 h 4092283"/>
              <a:gd name="connsiteX4" fmla="*/ 160425 w 294108"/>
              <a:gd name="connsiteY4" fmla="*/ 1409197 h 4092283"/>
              <a:gd name="connsiteX5" fmla="*/ 200529 w 294108"/>
              <a:gd name="connsiteY5" fmla="*/ 2010776 h 4092283"/>
              <a:gd name="connsiteX6" fmla="*/ 286281 w 294108"/>
              <a:gd name="connsiteY6" fmla="*/ 4092283 h 4092283"/>
              <a:gd name="connsiteX7" fmla="*/ 114420 w 294108"/>
              <a:gd name="connsiteY7" fmla="*/ 4092283 h 4092283"/>
              <a:gd name="connsiteX8" fmla="*/ 0 w 294108"/>
              <a:gd name="connsiteY8" fmla="*/ 1449309 h 4092283"/>
              <a:gd name="connsiteX9" fmla="*/ 133687 w 294108"/>
              <a:gd name="connsiteY9" fmla="*/ 1034884 h 4092283"/>
              <a:gd name="connsiteX10" fmla="*/ 26736 w 294108"/>
              <a:gd name="connsiteY10" fmla="*/ 633829 h 4092283"/>
              <a:gd name="connsiteX11" fmla="*/ 114420 w 294108"/>
              <a:gd name="connsiteY11" fmla="*/ 0 h 4092283"/>
              <a:gd name="connsiteX0" fmla="*/ 114420 w 294108"/>
              <a:gd name="connsiteY0" fmla="*/ 0 h 4092283"/>
              <a:gd name="connsiteX1" fmla="*/ 286281 w 294108"/>
              <a:gd name="connsiteY1" fmla="*/ 0 h 4092283"/>
              <a:gd name="connsiteX2" fmla="*/ 160421 w 294108"/>
              <a:gd name="connsiteY2" fmla="*/ 647197 h 4092283"/>
              <a:gd name="connsiteX3" fmla="*/ 294108 w 294108"/>
              <a:gd name="connsiteY3" fmla="*/ 994776 h 4092283"/>
              <a:gd name="connsiteX4" fmla="*/ 160425 w 294108"/>
              <a:gd name="connsiteY4" fmla="*/ 1409197 h 4092283"/>
              <a:gd name="connsiteX5" fmla="*/ 200529 w 294108"/>
              <a:gd name="connsiteY5" fmla="*/ 2010776 h 4092283"/>
              <a:gd name="connsiteX6" fmla="*/ 286281 w 294108"/>
              <a:gd name="connsiteY6" fmla="*/ 4092283 h 4092283"/>
              <a:gd name="connsiteX7" fmla="*/ 114420 w 294108"/>
              <a:gd name="connsiteY7" fmla="*/ 4092283 h 4092283"/>
              <a:gd name="connsiteX8" fmla="*/ 26740 w 294108"/>
              <a:gd name="connsiteY8" fmla="*/ 2010776 h 4092283"/>
              <a:gd name="connsiteX9" fmla="*/ 0 w 294108"/>
              <a:gd name="connsiteY9" fmla="*/ 1449309 h 4092283"/>
              <a:gd name="connsiteX10" fmla="*/ 133687 w 294108"/>
              <a:gd name="connsiteY10" fmla="*/ 1034884 h 4092283"/>
              <a:gd name="connsiteX11" fmla="*/ 26736 w 294108"/>
              <a:gd name="connsiteY11" fmla="*/ 633829 h 4092283"/>
              <a:gd name="connsiteX12" fmla="*/ 114420 w 294108"/>
              <a:gd name="connsiteY12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286281 w 561476"/>
              <a:gd name="connsiteY6" fmla="*/ 4092283 h 4092283"/>
              <a:gd name="connsiteX7" fmla="*/ 114420 w 561476"/>
              <a:gd name="connsiteY7" fmla="*/ 4092283 h 4092283"/>
              <a:gd name="connsiteX8" fmla="*/ 26740 w 561476"/>
              <a:gd name="connsiteY8" fmla="*/ 2010776 h 4092283"/>
              <a:gd name="connsiteX9" fmla="*/ 0 w 561476"/>
              <a:gd name="connsiteY9" fmla="*/ 1449309 h 4092283"/>
              <a:gd name="connsiteX10" fmla="*/ 133687 w 561476"/>
              <a:gd name="connsiteY10" fmla="*/ 1034884 h 4092283"/>
              <a:gd name="connsiteX11" fmla="*/ 26736 w 561476"/>
              <a:gd name="connsiteY11" fmla="*/ 633829 h 4092283"/>
              <a:gd name="connsiteX12" fmla="*/ 114420 w 561476"/>
              <a:gd name="connsiteY12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286281 w 561476"/>
              <a:gd name="connsiteY6" fmla="*/ 4092283 h 4092283"/>
              <a:gd name="connsiteX7" fmla="*/ 114420 w 561476"/>
              <a:gd name="connsiteY7" fmla="*/ 4092283 h 4092283"/>
              <a:gd name="connsiteX8" fmla="*/ 334213 w 561476"/>
              <a:gd name="connsiteY8" fmla="*/ 2050884 h 4092283"/>
              <a:gd name="connsiteX9" fmla="*/ 0 w 561476"/>
              <a:gd name="connsiteY9" fmla="*/ 1449309 h 4092283"/>
              <a:gd name="connsiteX10" fmla="*/ 133687 w 561476"/>
              <a:gd name="connsiteY10" fmla="*/ 1034884 h 4092283"/>
              <a:gd name="connsiteX11" fmla="*/ 26736 w 561476"/>
              <a:gd name="connsiteY11" fmla="*/ 633829 h 4092283"/>
              <a:gd name="connsiteX12" fmla="*/ 114420 w 561476"/>
              <a:gd name="connsiteY12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286281 w 561476"/>
              <a:gd name="connsiteY6" fmla="*/ 4092283 h 4092283"/>
              <a:gd name="connsiteX7" fmla="*/ 114420 w 561476"/>
              <a:gd name="connsiteY7" fmla="*/ 4092283 h 4092283"/>
              <a:gd name="connsiteX8" fmla="*/ 360950 w 561476"/>
              <a:gd name="connsiteY8" fmla="*/ 2050887 h 4092283"/>
              <a:gd name="connsiteX9" fmla="*/ 0 w 561476"/>
              <a:gd name="connsiteY9" fmla="*/ 1449309 h 4092283"/>
              <a:gd name="connsiteX10" fmla="*/ 133687 w 561476"/>
              <a:gd name="connsiteY10" fmla="*/ 1034884 h 4092283"/>
              <a:gd name="connsiteX11" fmla="*/ 26736 w 561476"/>
              <a:gd name="connsiteY11" fmla="*/ 633829 h 4092283"/>
              <a:gd name="connsiteX12" fmla="*/ 114420 w 561476"/>
              <a:gd name="connsiteY12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521371 w 561476"/>
              <a:gd name="connsiteY6" fmla="*/ 2385092 h 4092283"/>
              <a:gd name="connsiteX7" fmla="*/ 286281 w 561476"/>
              <a:gd name="connsiteY7" fmla="*/ 4092283 h 4092283"/>
              <a:gd name="connsiteX8" fmla="*/ 114420 w 561476"/>
              <a:gd name="connsiteY8" fmla="*/ 4092283 h 4092283"/>
              <a:gd name="connsiteX9" fmla="*/ 360950 w 561476"/>
              <a:gd name="connsiteY9" fmla="*/ 2050887 h 4092283"/>
              <a:gd name="connsiteX10" fmla="*/ 0 w 561476"/>
              <a:gd name="connsiteY10" fmla="*/ 1449309 h 4092283"/>
              <a:gd name="connsiteX11" fmla="*/ 133687 w 561476"/>
              <a:gd name="connsiteY11" fmla="*/ 1034884 h 4092283"/>
              <a:gd name="connsiteX12" fmla="*/ 26736 w 561476"/>
              <a:gd name="connsiteY12" fmla="*/ 633829 h 4092283"/>
              <a:gd name="connsiteX13" fmla="*/ 114420 w 561476"/>
              <a:gd name="connsiteY13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521371 w 561476"/>
              <a:gd name="connsiteY6" fmla="*/ 2385092 h 4092283"/>
              <a:gd name="connsiteX7" fmla="*/ 286281 w 561476"/>
              <a:gd name="connsiteY7" fmla="*/ 4092283 h 4092283"/>
              <a:gd name="connsiteX8" fmla="*/ 114420 w 561476"/>
              <a:gd name="connsiteY8" fmla="*/ 4092283 h 4092283"/>
              <a:gd name="connsiteX9" fmla="*/ 334214 w 561476"/>
              <a:gd name="connsiteY9" fmla="*/ 2398460 h 4092283"/>
              <a:gd name="connsiteX10" fmla="*/ 360950 w 561476"/>
              <a:gd name="connsiteY10" fmla="*/ 2050887 h 4092283"/>
              <a:gd name="connsiteX11" fmla="*/ 0 w 561476"/>
              <a:gd name="connsiteY11" fmla="*/ 1449309 h 4092283"/>
              <a:gd name="connsiteX12" fmla="*/ 133687 w 561476"/>
              <a:gd name="connsiteY12" fmla="*/ 1034884 h 4092283"/>
              <a:gd name="connsiteX13" fmla="*/ 26736 w 561476"/>
              <a:gd name="connsiteY13" fmla="*/ 633829 h 4092283"/>
              <a:gd name="connsiteX14" fmla="*/ 114420 w 561476"/>
              <a:gd name="connsiteY14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521371 w 561476"/>
              <a:gd name="connsiteY6" fmla="*/ 2385092 h 4092283"/>
              <a:gd name="connsiteX7" fmla="*/ 286281 w 561476"/>
              <a:gd name="connsiteY7" fmla="*/ 4092283 h 4092283"/>
              <a:gd name="connsiteX8" fmla="*/ 114420 w 561476"/>
              <a:gd name="connsiteY8" fmla="*/ 4092283 h 4092283"/>
              <a:gd name="connsiteX9" fmla="*/ 213898 w 561476"/>
              <a:gd name="connsiteY9" fmla="*/ 2398463 h 4092283"/>
              <a:gd name="connsiteX10" fmla="*/ 360950 w 561476"/>
              <a:gd name="connsiteY10" fmla="*/ 2050887 h 4092283"/>
              <a:gd name="connsiteX11" fmla="*/ 0 w 561476"/>
              <a:gd name="connsiteY11" fmla="*/ 1449309 h 4092283"/>
              <a:gd name="connsiteX12" fmla="*/ 133687 w 561476"/>
              <a:gd name="connsiteY12" fmla="*/ 1034884 h 4092283"/>
              <a:gd name="connsiteX13" fmla="*/ 26736 w 561476"/>
              <a:gd name="connsiteY13" fmla="*/ 633829 h 4092283"/>
              <a:gd name="connsiteX14" fmla="*/ 114420 w 561476"/>
              <a:gd name="connsiteY14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401056 w 561476"/>
              <a:gd name="connsiteY6" fmla="*/ 2411832 h 4092283"/>
              <a:gd name="connsiteX7" fmla="*/ 286281 w 561476"/>
              <a:gd name="connsiteY7" fmla="*/ 4092283 h 4092283"/>
              <a:gd name="connsiteX8" fmla="*/ 114420 w 561476"/>
              <a:gd name="connsiteY8" fmla="*/ 4092283 h 4092283"/>
              <a:gd name="connsiteX9" fmla="*/ 213898 w 561476"/>
              <a:gd name="connsiteY9" fmla="*/ 2398463 h 4092283"/>
              <a:gd name="connsiteX10" fmla="*/ 360950 w 561476"/>
              <a:gd name="connsiteY10" fmla="*/ 2050887 h 4092283"/>
              <a:gd name="connsiteX11" fmla="*/ 0 w 561476"/>
              <a:gd name="connsiteY11" fmla="*/ 1449309 h 4092283"/>
              <a:gd name="connsiteX12" fmla="*/ 133687 w 561476"/>
              <a:gd name="connsiteY12" fmla="*/ 1034884 h 4092283"/>
              <a:gd name="connsiteX13" fmla="*/ 26736 w 561476"/>
              <a:gd name="connsiteY13" fmla="*/ 633829 h 4092283"/>
              <a:gd name="connsiteX14" fmla="*/ 114420 w 561476"/>
              <a:gd name="connsiteY14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401056 w 561476"/>
              <a:gd name="connsiteY6" fmla="*/ 2411832 h 4092283"/>
              <a:gd name="connsiteX7" fmla="*/ 286281 w 561476"/>
              <a:gd name="connsiteY7" fmla="*/ 4092283 h 4092283"/>
              <a:gd name="connsiteX8" fmla="*/ 114420 w 561476"/>
              <a:gd name="connsiteY8" fmla="*/ 4092283 h 4092283"/>
              <a:gd name="connsiteX9" fmla="*/ 213898 w 561476"/>
              <a:gd name="connsiteY9" fmla="*/ 2839618 h 4092283"/>
              <a:gd name="connsiteX10" fmla="*/ 213898 w 561476"/>
              <a:gd name="connsiteY10" fmla="*/ 2398463 h 4092283"/>
              <a:gd name="connsiteX11" fmla="*/ 360950 w 561476"/>
              <a:gd name="connsiteY11" fmla="*/ 2050887 h 4092283"/>
              <a:gd name="connsiteX12" fmla="*/ 0 w 561476"/>
              <a:gd name="connsiteY12" fmla="*/ 1449309 h 4092283"/>
              <a:gd name="connsiteX13" fmla="*/ 133687 w 561476"/>
              <a:gd name="connsiteY13" fmla="*/ 1034884 h 4092283"/>
              <a:gd name="connsiteX14" fmla="*/ 26736 w 561476"/>
              <a:gd name="connsiteY14" fmla="*/ 633829 h 4092283"/>
              <a:gd name="connsiteX15" fmla="*/ 114420 w 561476"/>
              <a:gd name="connsiteY15" fmla="*/ 0 h 4092283"/>
              <a:gd name="connsiteX0" fmla="*/ 114420 w 561476"/>
              <a:gd name="connsiteY0" fmla="*/ 0 h 4092283"/>
              <a:gd name="connsiteX1" fmla="*/ 286281 w 561476"/>
              <a:gd name="connsiteY1" fmla="*/ 0 h 4092283"/>
              <a:gd name="connsiteX2" fmla="*/ 160421 w 561476"/>
              <a:gd name="connsiteY2" fmla="*/ 647197 h 4092283"/>
              <a:gd name="connsiteX3" fmla="*/ 294108 w 561476"/>
              <a:gd name="connsiteY3" fmla="*/ 994776 h 4092283"/>
              <a:gd name="connsiteX4" fmla="*/ 160425 w 561476"/>
              <a:gd name="connsiteY4" fmla="*/ 1409197 h 4092283"/>
              <a:gd name="connsiteX5" fmla="*/ 561476 w 561476"/>
              <a:gd name="connsiteY5" fmla="*/ 2064253 h 4092283"/>
              <a:gd name="connsiteX6" fmla="*/ 401056 w 561476"/>
              <a:gd name="connsiteY6" fmla="*/ 2411832 h 4092283"/>
              <a:gd name="connsiteX7" fmla="*/ 387687 w 561476"/>
              <a:gd name="connsiteY7" fmla="*/ 2812881 h 4092283"/>
              <a:gd name="connsiteX8" fmla="*/ 286281 w 561476"/>
              <a:gd name="connsiteY8" fmla="*/ 4092283 h 4092283"/>
              <a:gd name="connsiteX9" fmla="*/ 114420 w 561476"/>
              <a:gd name="connsiteY9" fmla="*/ 4092283 h 4092283"/>
              <a:gd name="connsiteX10" fmla="*/ 213898 w 561476"/>
              <a:gd name="connsiteY10" fmla="*/ 2839618 h 4092283"/>
              <a:gd name="connsiteX11" fmla="*/ 213898 w 561476"/>
              <a:gd name="connsiteY11" fmla="*/ 2398463 h 4092283"/>
              <a:gd name="connsiteX12" fmla="*/ 360950 w 561476"/>
              <a:gd name="connsiteY12" fmla="*/ 2050887 h 4092283"/>
              <a:gd name="connsiteX13" fmla="*/ 0 w 561476"/>
              <a:gd name="connsiteY13" fmla="*/ 1449309 h 4092283"/>
              <a:gd name="connsiteX14" fmla="*/ 133687 w 561476"/>
              <a:gd name="connsiteY14" fmla="*/ 1034884 h 4092283"/>
              <a:gd name="connsiteX15" fmla="*/ 26736 w 561476"/>
              <a:gd name="connsiteY15" fmla="*/ 633829 h 4092283"/>
              <a:gd name="connsiteX16" fmla="*/ 114420 w 561476"/>
              <a:gd name="connsiteY16" fmla="*/ 0 h 4092283"/>
              <a:gd name="connsiteX0" fmla="*/ 114420 w 628319"/>
              <a:gd name="connsiteY0" fmla="*/ 0 h 4092283"/>
              <a:gd name="connsiteX1" fmla="*/ 286281 w 628319"/>
              <a:gd name="connsiteY1" fmla="*/ 0 h 4092283"/>
              <a:gd name="connsiteX2" fmla="*/ 160421 w 628319"/>
              <a:gd name="connsiteY2" fmla="*/ 647197 h 4092283"/>
              <a:gd name="connsiteX3" fmla="*/ 294108 w 628319"/>
              <a:gd name="connsiteY3" fmla="*/ 994776 h 4092283"/>
              <a:gd name="connsiteX4" fmla="*/ 160425 w 628319"/>
              <a:gd name="connsiteY4" fmla="*/ 1409197 h 4092283"/>
              <a:gd name="connsiteX5" fmla="*/ 561476 w 628319"/>
              <a:gd name="connsiteY5" fmla="*/ 2064253 h 4092283"/>
              <a:gd name="connsiteX6" fmla="*/ 401056 w 628319"/>
              <a:gd name="connsiteY6" fmla="*/ 2411832 h 4092283"/>
              <a:gd name="connsiteX7" fmla="*/ 628319 w 628319"/>
              <a:gd name="connsiteY7" fmla="*/ 2812884 h 4092283"/>
              <a:gd name="connsiteX8" fmla="*/ 286281 w 628319"/>
              <a:gd name="connsiteY8" fmla="*/ 4092283 h 4092283"/>
              <a:gd name="connsiteX9" fmla="*/ 114420 w 628319"/>
              <a:gd name="connsiteY9" fmla="*/ 4092283 h 4092283"/>
              <a:gd name="connsiteX10" fmla="*/ 213898 w 628319"/>
              <a:gd name="connsiteY10" fmla="*/ 2839618 h 4092283"/>
              <a:gd name="connsiteX11" fmla="*/ 213898 w 628319"/>
              <a:gd name="connsiteY11" fmla="*/ 2398463 h 4092283"/>
              <a:gd name="connsiteX12" fmla="*/ 360950 w 628319"/>
              <a:gd name="connsiteY12" fmla="*/ 2050887 h 4092283"/>
              <a:gd name="connsiteX13" fmla="*/ 0 w 628319"/>
              <a:gd name="connsiteY13" fmla="*/ 1449309 h 4092283"/>
              <a:gd name="connsiteX14" fmla="*/ 133687 w 628319"/>
              <a:gd name="connsiteY14" fmla="*/ 1034884 h 4092283"/>
              <a:gd name="connsiteX15" fmla="*/ 26736 w 628319"/>
              <a:gd name="connsiteY15" fmla="*/ 633829 h 4092283"/>
              <a:gd name="connsiteX16" fmla="*/ 114420 w 628319"/>
              <a:gd name="connsiteY16" fmla="*/ 0 h 4092283"/>
              <a:gd name="connsiteX0" fmla="*/ 114420 w 628319"/>
              <a:gd name="connsiteY0" fmla="*/ 0 h 4092283"/>
              <a:gd name="connsiteX1" fmla="*/ 286281 w 628319"/>
              <a:gd name="connsiteY1" fmla="*/ 0 h 4092283"/>
              <a:gd name="connsiteX2" fmla="*/ 160421 w 628319"/>
              <a:gd name="connsiteY2" fmla="*/ 647197 h 4092283"/>
              <a:gd name="connsiteX3" fmla="*/ 294108 w 628319"/>
              <a:gd name="connsiteY3" fmla="*/ 994776 h 4092283"/>
              <a:gd name="connsiteX4" fmla="*/ 160425 w 628319"/>
              <a:gd name="connsiteY4" fmla="*/ 1409197 h 4092283"/>
              <a:gd name="connsiteX5" fmla="*/ 561476 w 628319"/>
              <a:gd name="connsiteY5" fmla="*/ 2064253 h 4092283"/>
              <a:gd name="connsiteX6" fmla="*/ 401056 w 628319"/>
              <a:gd name="connsiteY6" fmla="*/ 2411832 h 4092283"/>
              <a:gd name="connsiteX7" fmla="*/ 628319 w 628319"/>
              <a:gd name="connsiteY7" fmla="*/ 2812884 h 4092283"/>
              <a:gd name="connsiteX8" fmla="*/ 286281 w 628319"/>
              <a:gd name="connsiteY8" fmla="*/ 4092283 h 4092283"/>
              <a:gd name="connsiteX9" fmla="*/ 114420 w 628319"/>
              <a:gd name="connsiteY9" fmla="*/ 4092283 h 4092283"/>
              <a:gd name="connsiteX10" fmla="*/ 401056 w 628319"/>
              <a:gd name="connsiteY10" fmla="*/ 2866355 h 4092283"/>
              <a:gd name="connsiteX11" fmla="*/ 213898 w 628319"/>
              <a:gd name="connsiteY11" fmla="*/ 2398463 h 4092283"/>
              <a:gd name="connsiteX12" fmla="*/ 360950 w 628319"/>
              <a:gd name="connsiteY12" fmla="*/ 2050887 h 4092283"/>
              <a:gd name="connsiteX13" fmla="*/ 0 w 628319"/>
              <a:gd name="connsiteY13" fmla="*/ 1449309 h 4092283"/>
              <a:gd name="connsiteX14" fmla="*/ 133687 w 628319"/>
              <a:gd name="connsiteY14" fmla="*/ 1034884 h 4092283"/>
              <a:gd name="connsiteX15" fmla="*/ 26736 w 628319"/>
              <a:gd name="connsiteY15" fmla="*/ 633829 h 4092283"/>
              <a:gd name="connsiteX16" fmla="*/ 114420 w 628319"/>
              <a:gd name="connsiteY16" fmla="*/ 0 h 4092283"/>
              <a:gd name="connsiteX0" fmla="*/ 114420 w 628319"/>
              <a:gd name="connsiteY0" fmla="*/ 0 h 4092283"/>
              <a:gd name="connsiteX1" fmla="*/ 286281 w 628319"/>
              <a:gd name="connsiteY1" fmla="*/ 0 h 4092283"/>
              <a:gd name="connsiteX2" fmla="*/ 160421 w 628319"/>
              <a:gd name="connsiteY2" fmla="*/ 647197 h 4092283"/>
              <a:gd name="connsiteX3" fmla="*/ 294108 w 628319"/>
              <a:gd name="connsiteY3" fmla="*/ 994776 h 4092283"/>
              <a:gd name="connsiteX4" fmla="*/ 160425 w 628319"/>
              <a:gd name="connsiteY4" fmla="*/ 1409197 h 4092283"/>
              <a:gd name="connsiteX5" fmla="*/ 561476 w 628319"/>
              <a:gd name="connsiteY5" fmla="*/ 2064253 h 4092283"/>
              <a:gd name="connsiteX6" fmla="*/ 401056 w 628319"/>
              <a:gd name="connsiteY6" fmla="*/ 2411832 h 4092283"/>
              <a:gd name="connsiteX7" fmla="*/ 628319 w 628319"/>
              <a:gd name="connsiteY7" fmla="*/ 2812884 h 4092283"/>
              <a:gd name="connsiteX8" fmla="*/ 508002 w 628319"/>
              <a:gd name="connsiteY8" fmla="*/ 3320881 h 4092283"/>
              <a:gd name="connsiteX9" fmla="*/ 286281 w 628319"/>
              <a:gd name="connsiteY9" fmla="*/ 4092283 h 4092283"/>
              <a:gd name="connsiteX10" fmla="*/ 114420 w 628319"/>
              <a:gd name="connsiteY10" fmla="*/ 4092283 h 4092283"/>
              <a:gd name="connsiteX11" fmla="*/ 401056 w 628319"/>
              <a:gd name="connsiteY11" fmla="*/ 2866355 h 4092283"/>
              <a:gd name="connsiteX12" fmla="*/ 213898 w 628319"/>
              <a:gd name="connsiteY12" fmla="*/ 2398463 h 4092283"/>
              <a:gd name="connsiteX13" fmla="*/ 360950 w 628319"/>
              <a:gd name="connsiteY13" fmla="*/ 2050887 h 4092283"/>
              <a:gd name="connsiteX14" fmla="*/ 0 w 628319"/>
              <a:gd name="connsiteY14" fmla="*/ 1449309 h 4092283"/>
              <a:gd name="connsiteX15" fmla="*/ 133687 w 628319"/>
              <a:gd name="connsiteY15" fmla="*/ 1034884 h 4092283"/>
              <a:gd name="connsiteX16" fmla="*/ 26736 w 628319"/>
              <a:gd name="connsiteY16" fmla="*/ 633829 h 4092283"/>
              <a:gd name="connsiteX17" fmla="*/ 114420 w 628319"/>
              <a:gd name="connsiteY17" fmla="*/ 0 h 4092283"/>
              <a:gd name="connsiteX0" fmla="*/ 114420 w 628319"/>
              <a:gd name="connsiteY0" fmla="*/ 0 h 4092283"/>
              <a:gd name="connsiteX1" fmla="*/ 286281 w 628319"/>
              <a:gd name="connsiteY1" fmla="*/ 0 h 4092283"/>
              <a:gd name="connsiteX2" fmla="*/ 160421 w 628319"/>
              <a:gd name="connsiteY2" fmla="*/ 647197 h 4092283"/>
              <a:gd name="connsiteX3" fmla="*/ 294108 w 628319"/>
              <a:gd name="connsiteY3" fmla="*/ 994776 h 4092283"/>
              <a:gd name="connsiteX4" fmla="*/ 160425 w 628319"/>
              <a:gd name="connsiteY4" fmla="*/ 1409197 h 4092283"/>
              <a:gd name="connsiteX5" fmla="*/ 561476 w 628319"/>
              <a:gd name="connsiteY5" fmla="*/ 2064253 h 4092283"/>
              <a:gd name="connsiteX6" fmla="*/ 401056 w 628319"/>
              <a:gd name="connsiteY6" fmla="*/ 2411832 h 4092283"/>
              <a:gd name="connsiteX7" fmla="*/ 628319 w 628319"/>
              <a:gd name="connsiteY7" fmla="*/ 2812884 h 4092283"/>
              <a:gd name="connsiteX8" fmla="*/ 508002 w 628319"/>
              <a:gd name="connsiteY8" fmla="*/ 3320881 h 4092283"/>
              <a:gd name="connsiteX9" fmla="*/ 286281 w 628319"/>
              <a:gd name="connsiteY9" fmla="*/ 4092283 h 4092283"/>
              <a:gd name="connsiteX10" fmla="*/ 114420 w 628319"/>
              <a:gd name="connsiteY10" fmla="*/ 4092283 h 4092283"/>
              <a:gd name="connsiteX11" fmla="*/ 280739 w 628319"/>
              <a:gd name="connsiteY11" fmla="*/ 3347618 h 4092283"/>
              <a:gd name="connsiteX12" fmla="*/ 401056 w 628319"/>
              <a:gd name="connsiteY12" fmla="*/ 2866355 h 4092283"/>
              <a:gd name="connsiteX13" fmla="*/ 213898 w 628319"/>
              <a:gd name="connsiteY13" fmla="*/ 2398463 h 4092283"/>
              <a:gd name="connsiteX14" fmla="*/ 360950 w 628319"/>
              <a:gd name="connsiteY14" fmla="*/ 2050887 h 4092283"/>
              <a:gd name="connsiteX15" fmla="*/ 0 w 628319"/>
              <a:gd name="connsiteY15" fmla="*/ 1449309 h 4092283"/>
              <a:gd name="connsiteX16" fmla="*/ 133687 w 628319"/>
              <a:gd name="connsiteY16" fmla="*/ 1034884 h 4092283"/>
              <a:gd name="connsiteX17" fmla="*/ 26736 w 628319"/>
              <a:gd name="connsiteY17" fmla="*/ 633829 h 4092283"/>
              <a:gd name="connsiteX18" fmla="*/ 114420 w 628319"/>
              <a:gd name="connsiteY18" fmla="*/ 0 h 4092283"/>
              <a:gd name="connsiteX0" fmla="*/ 114420 w 962529"/>
              <a:gd name="connsiteY0" fmla="*/ 0 h 4092283"/>
              <a:gd name="connsiteX1" fmla="*/ 286281 w 962529"/>
              <a:gd name="connsiteY1" fmla="*/ 0 h 4092283"/>
              <a:gd name="connsiteX2" fmla="*/ 160421 w 962529"/>
              <a:gd name="connsiteY2" fmla="*/ 647197 h 4092283"/>
              <a:gd name="connsiteX3" fmla="*/ 294108 w 962529"/>
              <a:gd name="connsiteY3" fmla="*/ 994776 h 4092283"/>
              <a:gd name="connsiteX4" fmla="*/ 160425 w 962529"/>
              <a:gd name="connsiteY4" fmla="*/ 1409197 h 4092283"/>
              <a:gd name="connsiteX5" fmla="*/ 561476 w 962529"/>
              <a:gd name="connsiteY5" fmla="*/ 2064253 h 4092283"/>
              <a:gd name="connsiteX6" fmla="*/ 401056 w 962529"/>
              <a:gd name="connsiteY6" fmla="*/ 2411832 h 4092283"/>
              <a:gd name="connsiteX7" fmla="*/ 628319 w 962529"/>
              <a:gd name="connsiteY7" fmla="*/ 2812884 h 4092283"/>
              <a:gd name="connsiteX8" fmla="*/ 962529 w 962529"/>
              <a:gd name="connsiteY8" fmla="*/ 3093617 h 4092283"/>
              <a:gd name="connsiteX9" fmla="*/ 286281 w 962529"/>
              <a:gd name="connsiteY9" fmla="*/ 4092283 h 4092283"/>
              <a:gd name="connsiteX10" fmla="*/ 114420 w 962529"/>
              <a:gd name="connsiteY10" fmla="*/ 4092283 h 4092283"/>
              <a:gd name="connsiteX11" fmla="*/ 280739 w 962529"/>
              <a:gd name="connsiteY11" fmla="*/ 3347618 h 4092283"/>
              <a:gd name="connsiteX12" fmla="*/ 401056 w 962529"/>
              <a:gd name="connsiteY12" fmla="*/ 2866355 h 4092283"/>
              <a:gd name="connsiteX13" fmla="*/ 213898 w 962529"/>
              <a:gd name="connsiteY13" fmla="*/ 2398463 h 4092283"/>
              <a:gd name="connsiteX14" fmla="*/ 360950 w 962529"/>
              <a:gd name="connsiteY14" fmla="*/ 2050887 h 4092283"/>
              <a:gd name="connsiteX15" fmla="*/ 0 w 962529"/>
              <a:gd name="connsiteY15" fmla="*/ 1449309 h 4092283"/>
              <a:gd name="connsiteX16" fmla="*/ 133687 w 962529"/>
              <a:gd name="connsiteY16" fmla="*/ 1034884 h 4092283"/>
              <a:gd name="connsiteX17" fmla="*/ 26736 w 962529"/>
              <a:gd name="connsiteY17" fmla="*/ 633829 h 4092283"/>
              <a:gd name="connsiteX18" fmla="*/ 114420 w 962529"/>
              <a:gd name="connsiteY18" fmla="*/ 0 h 4092283"/>
              <a:gd name="connsiteX0" fmla="*/ 114420 w 962529"/>
              <a:gd name="connsiteY0" fmla="*/ 0 h 4092283"/>
              <a:gd name="connsiteX1" fmla="*/ 286281 w 962529"/>
              <a:gd name="connsiteY1" fmla="*/ 0 h 4092283"/>
              <a:gd name="connsiteX2" fmla="*/ 160421 w 962529"/>
              <a:gd name="connsiteY2" fmla="*/ 647197 h 4092283"/>
              <a:gd name="connsiteX3" fmla="*/ 294108 w 962529"/>
              <a:gd name="connsiteY3" fmla="*/ 994776 h 4092283"/>
              <a:gd name="connsiteX4" fmla="*/ 160425 w 962529"/>
              <a:gd name="connsiteY4" fmla="*/ 1409197 h 4092283"/>
              <a:gd name="connsiteX5" fmla="*/ 561476 w 962529"/>
              <a:gd name="connsiteY5" fmla="*/ 2064253 h 4092283"/>
              <a:gd name="connsiteX6" fmla="*/ 401056 w 962529"/>
              <a:gd name="connsiteY6" fmla="*/ 2411832 h 4092283"/>
              <a:gd name="connsiteX7" fmla="*/ 628319 w 962529"/>
              <a:gd name="connsiteY7" fmla="*/ 2812884 h 4092283"/>
              <a:gd name="connsiteX8" fmla="*/ 962529 w 962529"/>
              <a:gd name="connsiteY8" fmla="*/ 3093617 h 4092283"/>
              <a:gd name="connsiteX9" fmla="*/ 286281 w 962529"/>
              <a:gd name="connsiteY9" fmla="*/ 4092283 h 4092283"/>
              <a:gd name="connsiteX10" fmla="*/ 114420 w 962529"/>
              <a:gd name="connsiteY10" fmla="*/ 4092283 h 4092283"/>
              <a:gd name="connsiteX11" fmla="*/ 735265 w 962529"/>
              <a:gd name="connsiteY11" fmla="*/ 3187197 h 4092283"/>
              <a:gd name="connsiteX12" fmla="*/ 401056 w 962529"/>
              <a:gd name="connsiteY12" fmla="*/ 2866355 h 4092283"/>
              <a:gd name="connsiteX13" fmla="*/ 213898 w 962529"/>
              <a:gd name="connsiteY13" fmla="*/ 2398463 h 4092283"/>
              <a:gd name="connsiteX14" fmla="*/ 360950 w 962529"/>
              <a:gd name="connsiteY14" fmla="*/ 2050887 h 4092283"/>
              <a:gd name="connsiteX15" fmla="*/ 0 w 962529"/>
              <a:gd name="connsiteY15" fmla="*/ 1449309 h 4092283"/>
              <a:gd name="connsiteX16" fmla="*/ 133687 w 962529"/>
              <a:gd name="connsiteY16" fmla="*/ 1034884 h 4092283"/>
              <a:gd name="connsiteX17" fmla="*/ 26736 w 962529"/>
              <a:gd name="connsiteY17" fmla="*/ 633829 h 4092283"/>
              <a:gd name="connsiteX18" fmla="*/ 114420 w 962529"/>
              <a:gd name="connsiteY18" fmla="*/ 0 h 4092283"/>
              <a:gd name="connsiteX0" fmla="*/ 114420 w 962529"/>
              <a:gd name="connsiteY0" fmla="*/ 0 h 4092283"/>
              <a:gd name="connsiteX1" fmla="*/ 286281 w 962529"/>
              <a:gd name="connsiteY1" fmla="*/ 0 h 4092283"/>
              <a:gd name="connsiteX2" fmla="*/ 160421 w 962529"/>
              <a:gd name="connsiteY2" fmla="*/ 647197 h 4092283"/>
              <a:gd name="connsiteX3" fmla="*/ 294108 w 962529"/>
              <a:gd name="connsiteY3" fmla="*/ 994776 h 4092283"/>
              <a:gd name="connsiteX4" fmla="*/ 160425 w 962529"/>
              <a:gd name="connsiteY4" fmla="*/ 1409197 h 4092283"/>
              <a:gd name="connsiteX5" fmla="*/ 561476 w 962529"/>
              <a:gd name="connsiteY5" fmla="*/ 2064253 h 4092283"/>
              <a:gd name="connsiteX6" fmla="*/ 401056 w 962529"/>
              <a:gd name="connsiteY6" fmla="*/ 2411832 h 4092283"/>
              <a:gd name="connsiteX7" fmla="*/ 628319 w 962529"/>
              <a:gd name="connsiteY7" fmla="*/ 2812884 h 4092283"/>
              <a:gd name="connsiteX8" fmla="*/ 962529 w 962529"/>
              <a:gd name="connsiteY8" fmla="*/ 3093617 h 4092283"/>
              <a:gd name="connsiteX9" fmla="*/ 927965 w 962529"/>
              <a:gd name="connsiteY9" fmla="*/ 3624388 h 4092283"/>
              <a:gd name="connsiteX10" fmla="*/ 114420 w 962529"/>
              <a:gd name="connsiteY10" fmla="*/ 4092283 h 4092283"/>
              <a:gd name="connsiteX11" fmla="*/ 735265 w 962529"/>
              <a:gd name="connsiteY11" fmla="*/ 3187197 h 4092283"/>
              <a:gd name="connsiteX12" fmla="*/ 401056 w 962529"/>
              <a:gd name="connsiteY12" fmla="*/ 2866355 h 4092283"/>
              <a:gd name="connsiteX13" fmla="*/ 213898 w 962529"/>
              <a:gd name="connsiteY13" fmla="*/ 2398463 h 4092283"/>
              <a:gd name="connsiteX14" fmla="*/ 360950 w 962529"/>
              <a:gd name="connsiteY14" fmla="*/ 2050887 h 4092283"/>
              <a:gd name="connsiteX15" fmla="*/ 0 w 962529"/>
              <a:gd name="connsiteY15" fmla="*/ 1449309 h 4092283"/>
              <a:gd name="connsiteX16" fmla="*/ 133687 w 962529"/>
              <a:gd name="connsiteY16" fmla="*/ 1034884 h 4092283"/>
              <a:gd name="connsiteX17" fmla="*/ 26736 w 962529"/>
              <a:gd name="connsiteY17" fmla="*/ 633829 h 4092283"/>
              <a:gd name="connsiteX18" fmla="*/ 114420 w 962529"/>
              <a:gd name="connsiteY18" fmla="*/ 0 h 4092283"/>
              <a:gd name="connsiteX0" fmla="*/ 114420 w 962529"/>
              <a:gd name="connsiteY0" fmla="*/ 0 h 3664494"/>
              <a:gd name="connsiteX1" fmla="*/ 286281 w 962529"/>
              <a:gd name="connsiteY1" fmla="*/ 0 h 3664494"/>
              <a:gd name="connsiteX2" fmla="*/ 160421 w 962529"/>
              <a:gd name="connsiteY2" fmla="*/ 647197 h 3664494"/>
              <a:gd name="connsiteX3" fmla="*/ 294108 w 962529"/>
              <a:gd name="connsiteY3" fmla="*/ 994776 h 3664494"/>
              <a:gd name="connsiteX4" fmla="*/ 160425 w 962529"/>
              <a:gd name="connsiteY4" fmla="*/ 1409197 h 3664494"/>
              <a:gd name="connsiteX5" fmla="*/ 561476 w 962529"/>
              <a:gd name="connsiteY5" fmla="*/ 2064253 h 3664494"/>
              <a:gd name="connsiteX6" fmla="*/ 401056 w 962529"/>
              <a:gd name="connsiteY6" fmla="*/ 2411832 h 3664494"/>
              <a:gd name="connsiteX7" fmla="*/ 628319 w 962529"/>
              <a:gd name="connsiteY7" fmla="*/ 2812884 h 3664494"/>
              <a:gd name="connsiteX8" fmla="*/ 962529 w 962529"/>
              <a:gd name="connsiteY8" fmla="*/ 3093617 h 3664494"/>
              <a:gd name="connsiteX9" fmla="*/ 927965 w 962529"/>
              <a:gd name="connsiteY9" fmla="*/ 3624388 h 3664494"/>
              <a:gd name="connsiteX10" fmla="*/ 702631 w 962529"/>
              <a:gd name="connsiteY10" fmla="*/ 3664494 h 3664494"/>
              <a:gd name="connsiteX11" fmla="*/ 735265 w 962529"/>
              <a:gd name="connsiteY11" fmla="*/ 3187197 h 3664494"/>
              <a:gd name="connsiteX12" fmla="*/ 401056 w 962529"/>
              <a:gd name="connsiteY12" fmla="*/ 2866355 h 3664494"/>
              <a:gd name="connsiteX13" fmla="*/ 213898 w 962529"/>
              <a:gd name="connsiteY13" fmla="*/ 2398463 h 3664494"/>
              <a:gd name="connsiteX14" fmla="*/ 360950 w 962529"/>
              <a:gd name="connsiteY14" fmla="*/ 2050887 h 3664494"/>
              <a:gd name="connsiteX15" fmla="*/ 0 w 962529"/>
              <a:gd name="connsiteY15" fmla="*/ 1449309 h 3664494"/>
              <a:gd name="connsiteX16" fmla="*/ 133687 w 962529"/>
              <a:gd name="connsiteY16" fmla="*/ 1034884 h 3664494"/>
              <a:gd name="connsiteX17" fmla="*/ 26736 w 962529"/>
              <a:gd name="connsiteY17" fmla="*/ 633829 h 3664494"/>
              <a:gd name="connsiteX18" fmla="*/ 114420 w 962529"/>
              <a:gd name="connsiteY18" fmla="*/ 0 h 3664494"/>
              <a:gd name="connsiteX0" fmla="*/ 114420 w 962529"/>
              <a:gd name="connsiteY0" fmla="*/ 0 h 3664494"/>
              <a:gd name="connsiteX1" fmla="*/ 286281 w 962529"/>
              <a:gd name="connsiteY1" fmla="*/ 0 h 3664494"/>
              <a:gd name="connsiteX2" fmla="*/ 160421 w 962529"/>
              <a:gd name="connsiteY2" fmla="*/ 647197 h 3664494"/>
              <a:gd name="connsiteX3" fmla="*/ 294108 w 962529"/>
              <a:gd name="connsiteY3" fmla="*/ 994776 h 3664494"/>
              <a:gd name="connsiteX4" fmla="*/ 160425 w 962529"/>
              <a:gd name="connsiteY4" fmla="*/ 1409197 h 3664494"/>
              <a:gd name="connsiteX5" fmla="*/ 561476 w 962529"/>
              <a:gd name="connsiteY5" fmla="*/ 2064253 h 3664494"/>
              <a:gd name="connsiteX6" fmla="*/ 401056 w 962529"/>
              <a:gd name="connsiteY6" fmla="*/ 2411832 h 3664494"/>
              <a:gd name="connsiteX7" fmla="*/ 628319 w 962529"/>
              <a:gd name="connsiteY7" fmla="*/ 2812884 h 3664494"/>
              <a:gd name="connsiteX8" fmla="*/ 962529 w 962529"/>
              <a:gd name="connsiteY8" fmla="*/ 3093617 h 3664494"/>
              <a:gd name="connsiteX9" fmla="*/ 927965 w 962529"/>
              <a:gd name="connsiteY9" fmla="*/ 3624388 h 3664494"/>
              <a:gd name="connsiteX10" fmla="*/ 702631 w 962529"/>
              <a:gd name="connsiteY10" fmla="*/ 3664494 h 3664494"/>
              <a:gd name="connsiteX11" fmla="*/ 762001 w 962529"/>
              <a:gd name="connsiteY11" fmla="*/ 3173831 h 3664494"/>
              <a:gd name="connsiteX12" fmla="*/ 401056 w 962529"/>
              <a:gd name="connsiteY12" fmla="*/ 2866355 h 3664494"/>
              <a:gd name="connsiteX13" fmla="*/ 213898 w 962529"/>
              <a:gd name="connsiteY13" fmla="*/ 2398463 h 3664494"/>
              <a:gd name="connsiteX14" fmla="*/ 360950 w 962529"/>
              <a:gd name="connsiteY14" fmla="*/ 2050887 h 3664494"/>
              <a:gd name="connsiteX15" fmla="*/ 0 w 962529"/>
              <a:gd name="connsiteY15" fmla="*/ 1449309 h 3664494"/>
              <a:gd name="connsiteX16" fmla="*/ 133687 w 962529"/>
              <a:gd name="connsiteY16" fmla="*/ 1034884 h 3664494"/>
              <a:gd name="connsiteX17" fmla="*/ 26736 w 962529"/>
              <a:gd name="connsiteY17" fmla="*/ 633829 h 3664494"/>
              <a:gd name="connsiteX18" fmla="*/ 114420 w 962529"/>
              <a:gd name="connsiteY18" fmla="*/ 0 h 3664494"/>
              <a:gd name="connsiteX0" fmla="*/ 114420 w 962529"/>
              <a:gd name="connsiteY0" fmla="*/ 0 h 3624388"/>
              <a:gd name="connsiteX1" fmla="*/ 286281 w 962529"/>
              <a:gd name="connsiteY1" fmla="*/ 0 h 3624388"/>
              <a:gd name="connsiteX2" fmla="*/ 160421 w 962529"/>
              <a:gd name="connsiteY2" fmla="*/ 647197 h 3624388"/>
              <a:gd name="connsiteX3" fmla="*/ 294108 w 962529"/>
              <a:gd name="connsiteY3" fmla="*/ 994776 h 3624388"/>
              <a:gd name="connsiteX4" fmla="*/ 160425 w 962529"/>
              <a:gd name="connsiteY4" fmla="*/ 1409197 h 3624388"/>
              <a:gd name="connsiteX5" fmla="*/ 561476 w 962529"/>
              <a:gd name="connsiteY5" fmla="*/ 2064253 h 3624388"/>
              <a:gd name="connsiteX6" fmla="*/ 401056 w 962529"/>
              <a:gd name="connsiteY6" fmla="*/ 2411832 h 3624388"/>
              <a:gd name="connsiteX7" fmla="*/ 628319 w 962529"/>
              <a:gd name="connsiteY7" fmla="*/ 2812884 h 3624388"/>
              <a:gd name="connsiteX8" fmla="*/ 962529 w 962529"/>
              <a:gd name="connsiteY8" fmla="*/ 3093617 h 3624388"/>
              <a:gd name="connsiteX9" fmla="*/ 927965 w 962529"/>
              <a:gd name="connsiteY9" fmla="*/ 3624388 h 3624388"/>
              <a:gd name="connsiteX10" fmla="*/ 715996 w 962529"/>
              <a:gd name="connsiteY10" fmla="*/ 3570918 h 3624388"/>
              <a:gd name="connsiteX11" fmla="*/ 762001 w 962529"/>
              <a:gd name="connsiteY11" fmla="*/ 3173831 h 3624388"/>
              <a:gd name="connsiteX12" fmla="*/ 401056 w 962529"/>
              <a:gd name="connsiteY12" fmla="*/ 2866355 h 3624388"/>
              <a:gd name="connsiteX13" fmla="*/ 213898 w 962529"/>
              <a:gd name="connsiteY13" fmla="*/ 2398463 h 3624388"/>
              <a:gd name="connsiteX14" fmla="*/ 360950 w 962529"/>
              <a:gd name="connsiteY14" fmla="*/ 2050887 h 3624388"/>
              <a:gd name="connsiteX15" fmla="*/ 0 w 962529"/>
              <a:gd name="connsiteY15" fmla="*/ 1449309 h 3624388"/>
              <a:gd name="connsiteX16" fmla="*/ 133687 w 962529"/>
              <a:gd name="connsiteY16" fmla="*/ 1034884 h 3624388"/>
              <a:gd name="connsiteX17" fmla="*/ 26736 w 962529"/>
              <a:gd name="connsiteY17" fmla="*/ 633829 h 3624388"/>
              <a:gd name="connsiteX18" fmla="*/ 114420 w 962529"/>
              <a:gd name="connsiteY18" fmla="*/ 0 h 3624388"/>
              <a:gd name="connsiteX0" fmla="*/ 114420 w 962529"/>
              <a:gd name="connsiteY0" fmla="*/ 0 h 3651132"/>
              <a:gd name="connsiteX1" fmla="*/ 286281 w 962529"/>
              <a:gd name="connsiteY1" fmla="*/ 0 h 3651132"/>
              <a:gd name="connsiteX2" fmla="*/ 160421 w 962529"/>
              <a:gd name="connsiteY2" fmla="*/ 647197 h 3651132"/>
              <a:gd name="connsiteX3" fmla="*/ 294108 w 962529"/>
              <a:gd name="connsiteY3" fmla="*/ 994776 h 3651132"/>
              <a:gd name="connsiteX4" fmla="*/ 160425 w 962529"/>
              <a:gd name="connsiteY4" fmla="*/ 1409197 h 3651132"/>
              <a:gd name="connsiteX5" fmla="*/ 561476 w 962529"/>
              <a:gd name="connsiteY5" fmla="*/ 2064253 h 3651132"/>
              <a:gd name="connsiteX6" fmla="*/ 401056 w 962529"/>
              <a:gd name="connsiteY6" fmla="*/ 2411832 h 3651132"/>
              <a:gd name="connsiteX7" fmla="*/ 628319 w 962529"/>
              <a:gd name="connsiteY7" fmla="*/ 2812884 h 3651132"/>
              <a:gd name="connsiteX8" fmla="*/ 962529 w 962529"/>
              <a:gd name="connsiteY8" fmla="*/ 3093617 h 3651132"/>
              <a:gd name="connsiteX9" fmla="*/ 927965 w 962529"/>
              <a:gd name="connsiteY9" fmla="*/ 3624388 h 3651132"/>
              <a:gd name="connsiteX10" fmla="*/ 702624 w 962529"/>
              <a:gd name="connsiteY10" fmla="*/ 3651132 h 3651132"/>
              <a:gd name="connsiteX11" fmla="*/ 762001 w 962529"/>
              <a:gd name="connsiteY11" fmla="*/ 3173831 h 3651132"/>
              <a:gd name="connsiteX12" fmla="*/ 401056 w 962529"/>
              <a:gd name="connsiteY12" fmla="*/ 2866355 h 3651132"/>
              <a:gd name="connsiteX13" fmla="*/ 213898 w 962529"/>
              <a:gd name="connsiteY13" fmla="*/ 2398463 h 3651132"/>
              <a:gd name="connsiteX14" fmla="*/ 360950 w 962529"/>
              <a:gd name="connsiteY14" fmla="*/ 2050887 h 3651132"/>
              <a:gd name="connsiteX15" fmla="*/ 0 w 962529"/>
              <a:gd name="connsiteY15" fmla="*/ 1449309 h 3651132"/>
              <a:gd name="connsiteX16" fmla="*/ 133687 w 962529"/>
              <a:gd name="connsiteY16" fmla="*/ 1034884 h 3651132"/>
              <a:gd name="connsiteX17" fmla="*/ 26736 w 962529"/>
              <a:gd name="connsiteY17" fmla="*/ 633829 h 3651132"/>
              <a:gd name="connsiteX18" fmla="*/ 114420 w 962529"/>
              <a:gd name="connsiteY18" fmla="*/ 0 h 3651132"/>
              <a:gd name="connsiteX0" fmla="*/ 114420 w 962529"/>
              <a:gd name="connsiteY0" fmla="*/ 0 h 3664496"/>
              <a:gd name="connsiteX1" fmla="*/ 286281 w 962529"/>
              <a:gd name="connsiteY1" fmla="*/ 0 h 3664496"/>
              <a:gd name="connsiteX2" fmla="*/ 160421 w 962529"/>
              <a:gd name="connsiteY2" fmla="*/ 647197 h 3664496"/>
              <a:gd name="connsiteX3" fmla="*/ 294108 w 962529"/>
              <a:gd name="connsiteY3" fmla="*/ 994776 h 3664496"/>
              <a:gd name="connsiteX4" fmla="*/ 160425 w 962529"/>
              <a:gd name="connsiteY4" fmla="*/ 1409197 h 3664496"/>
              <a:gd name="connsiteX5" fmla="*/ 561476 w 962529"/>
              <a:gd name="connsiteY5" fmla="*/ 2064253 h 3664496"/>
              <a:gd name="connsiteX6" fmla="*/ 401056 w 962529"/>
              <a:gd name="connsiteY6" fmla="*/ 2411832 h 3664496"/>
              <a:gd name="connsiteX7" fmla="*/ 628319 w 962529"/>
              <a:gd name="connsiteY7" fmla="*/ 2812884 h 3664496"/>
              <a:gd name="connsiteX8" fmla="*/ 962529 w 962529"/>
              <a:gd name="connsiteY8" fmla="*/ 3093617 h 3664496"/>
              <a:gd name="connsiteX9" fmla="*/ 927962 w 962529"/>
              <a:gd name="connsiteY9" fmla="*/ 3664496 h 3664496"/>
              <a:gd name="connsiteX10" fmla="*/ 702624 w 962529"/>
              <a:gd name="connsiteY10" fmla="*/ 3651132 h 3664496"/>
              <a:gd name="connsiteX11" fmla="*/ 762001 w 962529"/>
              <a:gd name="connsiteY11" fmla="*/ 3173831 h 3664496"/>
              <a:gd name="connsiteX12" fmla="*/ 401056 w 962529"/>
              <a:gd name="connsiteY12" fmla="*/ 2866355 h 3664496"/>
              <a:gd name="connsiteX13" fmla="*/ 213898 w 962529"/>
              <a:gd name="connsiteY13" fmla="*/ 2398463 h 3664496"/>
              <a:gd name="connsiteX14" fmla="*/ 360950 w 962529"/>
              <a:gd name="connsiteY14" fmla="*/ 2050887 h 3664496"/>
              <a:gd name="connsiteX15" fmla="*/ 0 w 962529"/>
              <a:gd name="connsiteY15" fmla="*/ 1449309 h 3664496"/>
              <a:gd name="connsiteX16" fmla="*/ 133687 w 962529"/>
              <a:gd name="connsiteY16" fmla="*/ 1034884 h 3664496"/>
              <a:gd name="connsiteX17" fmla="*/ 26736 w 962529"/>
              <a:gd name="connsiteY17" fmla="*/ 633829 h 3664496"/>
              <a:gd name="connsiteX18" fmla="*/ 114420 w 962529"/>
              <a:gd name="connsiteY18" fmla="*/ 0 h 3664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62529" h="3664496">
                <a:moveTo>
                  <a:pt x="114420" y="0"/>
                </a:moveTo>
                <a:lnTo>
                  <a:pt x="286281" y="0"/>
                </a:lnTo>
                <a:lnTo>
                  <a:pt x="160421" y="647197"/>
                </a:lnTo>
                <a:lnTo>
                  <a:pt x="294108" y="994776"/>
                </a:lnTo>
                <a:lnTo>
                  <a:pt x="160425" y="1409197"/>
                </a:lnTo>
                <a:lnTo>
                  <a:pt x="561476" y="2064253"/>
                </a:lnTo>
                <a:lnTo>
                  <a:pt x="401056" y="2411832"/>
                </a:lnTo>
                <a:lnTo>
                  <a:pt x="628319" y="2812884"/>
                </a:lnTo>
                <a:lnTo>
                  <a:pt x="962529" y="3093617"/>
                </a:lnTo>
                <a:lnTo>
                  <a:pt x="927962" y="3664496"/>
                </a:lnTo>
                <a:lnTo>
                  <a:pt x="702624" y="3651132"/>
                </a:lnTo>
                <a:lnTo>
                  <a:pt x="762001" y="3173831"/>
                </a:lnTo>
                <a:lnTo>
                  <a:pt x="401056" y="2866355"/>
                </a:lnTo>
                <a:lnTo>
                  <a:pt x="213898" y="2398463"/>
                </a:lnTo>
                <a:lnTo>
                  <a:pt x="360950" y="2050887"/>
                </a:lnTo>
                <a:lnTo>
                  <a:pt x="0" y="1449309"/>
                </a:lnTo>
                <a:cubicBezTo>
                  <a:pt x="0" y="1328994"/>
                  <a:pt x="133687" y="1155199"/>
                  <a:pt x="133687" y="1034884"/>
                </a:cubicBezTo>
                <a:lnTo>
                  <a:pt x="26736" y="633829"/>
                </a:lnTo>
                <a:lnTo>
                  <a:pt x="114420" y="0"/>
                </a:lnTo>
                <a:close/>
              </a:path>
            </a:pathLst>
          </a:cu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 rot="16200000">
            <a:off x="2033596" y="1933771"/>
            <a:ext cx="334912" cy="3664499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154947" y="993285"/>
            <a:ext cx="4986302" cy="1697985"/>
            <a:chOff x="4098675" y="1232436"/>
            <a:chExt cx="4986302" cy="1697985"/>
          </a:xfrm>
        </p:grpSpPr>
        <p:grpSp>
          <p:nvGrpSpPr>
            <p:cNvPr id="13" name="Group 12"/>
            <p:cNvGrpSpPr/>
            <p:nvPr/>
          </p:nvGrpSpPr>
          <p:grpSpPr>
            <a:xfrm>
              <a:off x="4098675" y="1470532"/>
              <a:ext cx="4986302" cy="1459889"/>
              <a:chOff x="4098675" y="1470532"/>
              <a:chExt cx="4986302" cy="1459889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4098675" y="1470532"/>
                <a:ext cx="4986302" cy="1459889"/>
                <a:chOff x="4098675" y="2716525"/>
                <a:chExt cx="4986302" cy="1459889"/>
              </a:xfrm>
            </p:grpSpPr>
            <p:cxnSp>
              <p:nvCxnSpPr>
                <p:cNvPr id="27" name="Straight Connector 26"/>
                <p:cNvCxnSpPr/>
                <p:nvPr/>
              </p:nvCxnSpPr>
              <p:spPr>
                <a:xfrm flipV="1">
                  <a:off x="4510705" y="2716525"/>
                  <a:ext cx="0" cy="1108456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28" name="TextBox 27"/>
                <p:cNvSpPr txBox="1"/>
                <p:nvPr/>
              </p:nvSpPr>
              <p:spPr>
                <a:xfrm rot="16200000">
                  <a:off x="3823616" y="3147184"/>
                  <a:ext cx="95022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/>
                    <a:t>Ampl</a:t>
                  </a:r>
                  <a:r>
                    <a:rPr lang="en-US" sz="2000" dirty="0"/>
                    <a:t>.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7678472" y="3776304"/>
                  <a:ext cx="140650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Time</a:t>
                  </a:r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498785" y="3810852"/>
                  <a:ext cx="4439663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</p:grpSp>
          <p:sp>
            <p:nvSpPr>
              <p:cNvPr id="9" name="Freeform 8"/>
              <p:cNvSpPr/>
              <p:nvPr/>
            </p:nvSpPr>
            <p:spPr>
              <a:xfrm>
                <a:off x="4505159" y="1924834"/>
                <a:ext cx="3957052" cy="615166"/>
              </a:xfrm>
              <a:custGeom>
                <a:avLst/>
                <a:gdLst>
                  <a:gd name="connsiteX0" fmla="*/ 13367 w 3957052"/>
                  <a:gd name="connsiteY0" fmla="*/ 601798 h 615166"/>
                  <a:gd name="connsiteX1" fmla="*/ 26736 w 3957052"/>
                  <a:gd name="connsiteY1" fmla="*/ 147271 h 615166"/>
                  <a:gd name="connsiteX2" fmla="*/ 253999 w 3957052"/>
                  <a:gd name="connsiteY2" fmla="*/ 575061 h 615166"/>
                  <a:gd name="connsiteX3" fmla="*/ 494630 w 3957052"/>
                  <a:gd name="connsiteY3" fmla="*/ 214113 h 615166"/>
                  <a:gd name="connsiteX4" fmla="*/ 655052 w 3957052"/>
                  <a:gd name="connsiteY4" fmla="*/ 441377 h 615166"/>
                  <a:gd name="connsiteX5" fmla="*/ 775367 w 3957052"/>
                  <a:gd name="connsiteY5" fmla="*/ 219 h 615166"/>
                  <a:gd name="connsiteX6" fmla="*/ 895683 w 3957052"/>
                  <a:gd name="connsiteY6" fmla="*/ 508219 h 615166"/>
                  <a:gd name="connsiteX7" fmla="*/ 1015999 w 3957052"/>
                  <a:gd name="connsiteY7" fmla="*/ 254219 h 615166"/>
                  <a:gd name="connsiteX8" fmla="*/ 1229894 w 3957052"/>
                  <a:gd name="connsiteY8" fmla="*/ 601798 h 615166"/>
                  <a:gd name="connsiteX9" fmla="*/ 1523999 w 3957052"/>
                  <a:gd name="connsiteY9" fmla="*/ 387903 h 615166"/>
                  <a:gd name="connsiteX10" fmla="*/ 1764630 w 3957052"/>
                  <a:gd name="connsiteY10" fmla="*/ 561692 h 615166"/>
                  <a:gd name="connsiteX11" fmla="*/ 1991894 w 3957052"/>
                  <a:gd name="connsiteY11" fmla="*/ 187377 h 615166"/>
                  <a:gd name="connsiteX12" fmla="*/ 2165683 w 3957052"/>
                  <a:gd name="connsiteY12" fmla="*/ 521587 h 615166"/>
                  <a:gd name="connsiteX13" fmla="*/ 2406315 w 3957052"/>
                  <a:gd name="connsiteY13" fmla="*/ 494850 h 615166"/>
                  <a:gd name="connsiteX14" fmla="*/ 2580104 w 3957052"/>
                  <a:gd name="connsiteY14" fmla="*/ 347798 h 615166"/>
                  <a:gd name="connsiteX15" fmla="*/ 2713788 w 3957052"/>
                  <a:gd name="connsiteY15" fmla="*/ 548324 h 615166"/>
                  <a:gd name="connsiteX16" fmla="*/ 2967788 w 3957052"/>
                  <a:gd name="connsiteY16" fmla="*/ 414640 h 615166"/>
                  <a:gd name="connsiteX17" fmla="*/ 3114841 w 3957052"/>
                  <a:gd name="connsiteY17" fmla="*/ 575061 h 615166"/>
                  <a:gd name="connsiteX18" fmla="*/ 3248525 w 3957052"/>
                  <a:gd name="connsiteY18" fmla="*/ 561692 h 615166"/>
                  <a:gd name="connsiteX19" fmla="*/ 3342104 w 3957052"/>
                  <a:gd name="connsiteY19" fmla="*/ 428008 h 615166"/>
                  <a:gd name="connsiteX20" fmla="*/ 3395578 w 3957052"/>
                  <a:gd name="connsiteY20" fmla="*/ 187377 h 615166"/>
                  <a:gd name="connsiteX21" fmla="*/ 3502525 w 3957052"/>
                  <a:gd name="connsiteY21" fmla="*/ 561692 h 615166"/>
                  <a:gd name="connsiteX22" fmla="*/ 3716420 w 3957052"/>
                  <a:gd name="connsiteY22" fmla="*/ 454745 h 615166"/>
                  <a:gd name="connsiteX23" fmla="*/ 3796630 w 3957052"/>
                  <a:gd name="connsiteY23" fmla="*/ 588429 h 615166"/>
                  <a:gd name="connsiteX24" fmla="*/ 3957052 w 3957052"/>
                  <a:gd name="connsiteY24" fmla="*/ 615166 h 61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57052" h="615166">
                    <a:moveTo>
                      <a:pt x="13367" y="601798"/>
                    </a:moveTo>
                    <a:cubicBezTo>
                      <a:pt x="-1" y="376762"/>
                      <a:pt x="-13369" y="151727"/>
                      <a:pt x="26736" y="147271"/>
                    </a:cubicBezTo>
                    <a:cubicBezTo>
                      <a:pt x="66841" y="142815"/>
                      <a:pt x="176017" y="563921"/>
                      <a:pt x="253999" y="575061"/>
                    </a:cubicBezTo>
                    <a:cubicBezTo>
                      <a:pt x="331981" y="586201"/>
                      <a:pt x="427788" y="236394"/>
                      <a:pt x="494630" y="214113"/>
                    </a:cubicBezTo>
                    <a:cubicBezTo>
                      <a:pt x="561472" y="191832"/>
                      <a:pt x="608263" y="477026"/>
                      <a:pt x="655052" y="441377"/>
                    </a:cubicBezTo>
                    <a:cubicBezTo>
                      <a:pt x="701841" y="405728"/>
                      <a:pt x="735262" y="-10921"/>
                      <a:pt x="775367" y="219"/>
                    </a:cubicBezTo>
                    <a:cubicBezTo>
                      <a:pt x="815472" y="11359"/>
                      <a:pt x="855578" y="465886"/>
                      <a:pt x="895683" y="508219"/>
                    </a:cubicBezTo>
                    <a:cubicBezTo>
                      <a:pt x="935788" y="550552"/>
                      <a:pt x="960297" y="238623"/>
                      <a:pt x="1015999" y="254219"/>
                    </a:cubicBezTo>
                    <a:cubicBezTo>
                      <a:pt x="1071701" y="269815"/>
                      <a:pt x="1145227" y="579517"/>
                      <a:pt x="1229894" y="601798"/>
                    </a:cubicBezTo>
                    <a:cubicBezTo>
                      <a:pt x="1314561" y="624079"/>
                      <a:pt x="1434876" y="394587"/>
                      <a:pt x="1523999" y="387903"/>
                    </a:cubicBezTo>
                    <a:cubicBezTo>
                      <a:pt x="1613122" y="381219"/>
                      <a:pt x="1686648" y="595113"/>
                      <a:pt x="1764630" y="561692"/>
                    </a:cubicBezTo>
                    <a:cubicBezTo>
                      <a:pt x="1842613" y="528271"/>
                      <a:pt x="1925052" y="194061"/>
                      <a:pt x="1991894" y="187377"/>
                    </a:cubicBezTo>
                    <a:cubicBezTo>
                      <a:pt x="2058736" y="180693"/>
                      <a:pt x="2096613" y="470341"/>
                      <a:pt x="2165683" y="521587"/>
                    </a:cubicBezTo>
                    <a:cubicBezTo>
                      <a:pt x="2234753" y="572832"/>
                      <a:pt x="2337245" y="523815"/>
                      <a:pt x="2406315" y="494850"/>
                    </a:cubicBezTo>
                    <a:cubicBezTo>
                      <a:pt x="2475385" y="465885"/>
                      <a:pt x="2528859" y="338886"/>
                      <a:pt x="2580104" y="347798"/>
                    </a:cubicBezTo>
                    <a:cubicBezTo>
                      <a:pt x="2631349" y="356710"/>
                      <a:pt x="2649174" y="537184"/>
                      <a:pt x="2713788" y="548324"/>
                    </a:cubicBezTo>
                    <a:cubicBezTo>
                      <a:pt x="2778402" y="559464"/>
                      <a:pt x="2900946" y="410184"/>
                      <a:pt x="2967788" y="414640"/>
                    </a:cubicBezTo>
                    <a:cubicBezTo>
                      <a:pt x="3034630" y="419096"/>
                      <a:pt x="3068052" y="550552"/>
                      <a:pt x="3114841" y="575061"/>
                    </a:cubicBezTo>
                    <a:cubicBezTo>
                      <a:pt x="3161630" y="599570"/>
                      <a:pt x="3210648" y="586201"/>
                      <a:pt x="3248525" y="561692"/>
                    </a:cubicBezTo>
                    <a:cubicBezTo>
                      <a:pt x="3286402" y="537183"/>
                      <a:pt x="3317595" y="490394"/>
                      <a:pt x="3342104" y="428008"/>
                    </a:cubicBezTo>
                    <a:cubicBezTo>
                      <a:pt x="3366613" y="365622"/>
                      <a:pt x="3368841" y="165096"/>
                      <a:pt x="3395578" y="187377"/>
                    </a:cubicBezTo>
                    <a:cubicBezTo>
                      <a:pt x="3422315" y="209658"/>
                      <a:pt x="3449051" y="517131"/>
                      <a:pt x="3502525" y="561692"/>
                    </a:cubicBezTo>
                    <a:cubicBezTo>
                      <a:pt x="3555999" y="606253"/>
                      <a:pt x="3667403" y="450289"/>
                      <a:pt x="3716420" y="454745"/>
                    </a:cubicBezTo>
                    <a:cubicBezTo>
                      <a:pt x="3765437" y="459201"/>
                      <a:pt x="3756525" y="561692"/>
                      <a:pt x="3796630" y="588429"/>
                    </a:cubicBezTo>
                    <a:cubicBezTo>
                      <a:pt x="3836735" y="615166"/>
                      <a:pt x="3957052" y="615166"/>
                      <a:pt x="3957052" y="615166"/>
                    </a:cubicBezTo>
                  </a:path>
                </a:pathLst>
              </a:custGeom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884089" y="1232436"/>
              <a:ext cx="35844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Energy </a:t>
              </a:r>
              <a:r>
                <a:rPr lang="en-US" sz="2400">
                  <a:latin typeface="Lucida Bright" charset="0"/>
                  <a:ea typeface="Lucida Bright" charset="0"/>
                  <a:cs typeface="Lucida Bright" charset="0"/>
                </a:rPr>
                <a:t>variation in </a:t>
              </a:r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v(t)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157698" y="2834479"/>
            <a:ext cx="4986302" cy="1467265"/>
            <a:chOff x="4157698" y="2834479"/>
            <a:chExt cx="4986302" cy="1467265"/>
          </a:xfrm>
        </p:grpSpPr>
        <p:grpSp>
          <p:nvGrpSpPr>
            <p:cNvPr id="14" name="Group 13"/>
            <p:cNvGrpSpPr/>
            <p:nvPr/>
          </p:nvGrpSpPr>
          <p:grpSpPr>
            <a:xfrm>
              <a:off x="4157698" y="2841855"/>
              <a:ext cx="4986302" cy="1459889"/>
              <a:chOff x="4157698" y="2841855"/>
              <a:chExt cx="4986302" cy="1459889"/>
            </a:xfrm>
          </p:grpSpPr>
          <p:grpSp>
            <p:nvGrpSpPr>
              <p:cNvPr id="33" name="Group 32"/>
              <p:cNvGrpSpPr/>
              <p:nvPr/>
            </p:nvGrpSpPr>
            <p:grpSpPr>
              <a:xfrm>
                <a:off x="4157698" y="2841855"/>
                <a:ext cx="4986302" cy="1459889"/>
                <a:chOff x="4098675" y="2716525"/>
                <a:chExt cx="4986302" cy="1459889"/>
              </a:xfrm>
            </p:grpSpPr>
            <p:cxnSp>
              <p:nvCxnSpPr>
                <p:cNvPr id="34" name="Straight Connector 33"/>
                <p:cNvCxnSpPr/>
                <p:nvPr/>
              </p:nvCxnSpPr>
              <p:spPr>
                <a:xfrm flipV="1">
                  <a:off x="4510705" y="2716525"/>
                  <a:ext cx="0" cy="1108456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 rot="16200000">
                  <a:off x="3823616" y="3147184"/>
                  <a:ext cx="95022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/>
                    <a:t>Ampl</a:t>
                  </a:r>
                  <a:r>
                    <a:rPr lang="en-US" sz="2000" dirty="0"/>
                    <a:t>.</a:t>
                  </a: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7678472" y="3776304"/>
                  <a:ext cx="140650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Time</a:t>
                  </a:r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4498785" y="3810852"/>
                  <a:ext cx="4439663" cy="0"/>
                </a:xfrm>
                <a:prstGeom prst="line">
                  <a:avLst/>
                </a:prstGeom>
                <a:noFill/>
                <a:ln w="381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</p:grpSp>
          <p:sp>
            <p:nvSpPr>
              <p:cNvPr id="38" name="Freeform 37"/>
              <p:cNvSpPr/>
              <p:nvPr/>
            </p:nvSpPr>
            <p:spPr>
              <a:xfrm>
                <a:off x="4564182" y="3533067"/>
                <a:ext cx="3957052" cy="381970"/>
              </a:xfrm>
              <a:custGeom>
                <a:avLst/>
                <a:gdLst>
                  <a:gd name="connsiteX0" fmla="*/ 13367 w 3957052"/>
                  <a:gd name="connsiteY0" fmla="*/ 601798 h 615166"/>
                  <a:gd name="connsiteX1" fmla="*/ 26736 w 3957052"/>
                  <a:gd name="connsiteY1" fmla="*/ 147271 h 615166"/>
                  <a:gd name="connsiteX2" fmla="*/ 253999 w 3957052"/>
                  <a:gd name="connsiteY2" fmla="*/ 575061 h 615166"/>
                  <a:gd name="connsiteX3" fmla="*/ 494630 w 3957052"/>
                  <a:gd name="connsiteY3" fmla="*/ 214113 h 615166"/>
                  <a:gd name="connsiteX4" fmla="*/ 655052 w 3957052"/>
                  <a:gd name="connsiteY4" fmla="*/ 441377 h 615166"/>
                  <a:gd name="connsiteX5" fmla="*/ 775367 w 3957052"/>
                  <a:gd name="connsiteY5" fmla="*/ 219 h 615166"/>
                  <a:gd name="connsiteX6" fmla="*/ 895683 w 3957052"/>
                  <a:gd name="connsiteY6" fmla="*/ 508219 h 615166"/>
                  <a:gd name="connsiteX7" fmla="*/ 1015999 w 3957052"/>
                  <a:gd name="connsiteY7" fmla="*/ 254219 h 615166"/>
                  <a:gd name="connsiteX8" fmla="*/ 1229894 w 3957052"/>
                  <a:gd name="connsiteY8" fmla="*/ 601798 h 615166"/>
                  <a:gd name="connsiteX9" fmla="*/ 1523999 w 3957052"/>
                  <a:gd name="connsiteY9" fmla="*/ 387903 h 615166"/>
                  <a:gd name="connsiteX10" fmla="*/ 1764630 w 3957052"/>
                  <a:gd name="connsiteY10" fmla="*/ 561692 h 615166"/>
                  <a:gd name="connsiteX11" fmla="*/ 1991894 w 3957052"/>
                  <a:gd name="connsiteY11" fmla="*/ 187377 h 615166"/>
                  <a:gd name="connsiteX12" fmla="*/ 2165683 w 3957052"/>
                  <a:gd name="connsiteY12" fmla="*/ 521587 h 615166"/>
                  <a:gd name="connsiteX13" fmla="*/ 2406315 w 3957052"/>
                  <a:gd name="connsiteY13" fmla="*/ 494850 h 615166"/>
                  <a:gd name="connsiteX14" fmla="*/ 2580104 w 3957052"/>
                  <a:gd name="connsiteY14" fmla="*/ 347798 h 615166"/>
                  <a:gd name="connsiteX15" fmla="*/ 2713788 w 3957052"/>
                  <a:gd name="connsiteY15" fmla="*/ 548324 h 615166"/>
                  <a:gd name="connsiteX16" fmla="*/ 2967788 w 3957052"/>
                  <a:gd name="connsiteY16" fmla="*/ 414640 h 615166"/>
                  <a:gd name="connsiteX17" fmla="*/ 3114841 w 3957052"/>
                  <a:gd name="connsiteY17" fmla="*/ 575061 h 615166"/>
                  <a:gd name="connsiteX18" fmla="*/ 3248525 w 3957052"/>
                  <a:gd name="connsiteY18" fmla="*/ 561692 h 615166"/>
                  <a:gd name="connsiteX19" fmla="*/ 3342104 w 3957052"/>
                  <a:gd name="connsiteY19" fmla="*/ 428008 h 615166"/>
                  <a:gd name="connsiteX20" fmla="*/ 3395578 w 3957052"/>
                  <a:gd name="connsiteY20" fmla="*/ 187377 h 615166"/>
                  <a:gd name="connsiteX21" fmla="*/ 3502525 w 3957052"/>
                  <a:gd name="connsiteY21" fmla="*/ 561692 h 615166"/>
                  <a:gd name="connsiteX22" fmla="*/ 3716420 w 3957052"/>
                  <a:gd name="connsiteY22" fmla="*/ 454745 h 615166"/>
                  <a:gd name="connsiteX23" fmla="*/ 3796630 w 3957052"/>
                  <a:gd name="connsiteY23" fmla="*/ 588429 h 615166"/>
                  <a:gd name="connsiteX24" fmla="*/ 3957052 w 3957052"/>
                  <a:gd name="connsiteY24" fmla="*/ 615166 h 61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57052" h="615166">
                    <a:moveTo>
                      <a:pt x="13367" y="601798"/>
                    </a:moveTo>
                    <a:cubicBezTo>
                      <a:pt x="-1" y="376762"/>
                      <a:pt x="-13369" y="151727"/>
                      <a:pt x="26736" y="147271"/>
                    </a:cubicBezTo>
                    <a:cubicBezTo>
                      <a:pt x="66841" y="142815"/>
                      <a:pt x="176017" y="563921"/>
                      <a:pt x="253999" y="575061"/>
                    </a:cubicBezTo>
                    <a:cubicBezTo>
                      <a:pt x="331981" y="586201"/>
                      <a:pt x="427788" y="236394"/>
                      <a:pt x="494630" y="214113"/>
                    </a:cubicBezTo>
                    <a:cubicBezTo>
                      <a:pt x="561472" y="191832"/>
                      <a:pt x="608263" y="477026"/>
                      <a:pt x="655052" y="441377"/>
                    </a:cubicBezTo>
                    <a:cubicBezTo>
                      <a:pt x="701841" y="405728"/>
                      <a:pt x="735262" y="-10921"/>
                      <a:pt x="775367" y="219"/>
                    </a:cubicBezTo>
                    <a:cubicBezTo>
                      <a:pt x="815472" y="11359"/>
                      <a:pt x="855578" y="465886"/>
                      <a:pt x="895683" y="508219"/>
                    </a:cubicBezTo>
                    <a:cubicBezTo>
                      <a:pt x="935788" y="550552"/>
                      <a:pt x="960297" y="238623"/>
                      <a:pt x="1015999" y="254219"/>
                    </a:cubicBezTo>
                    <a:cubicBezTo>
                      <a:pt x="1071701" y="269815"/>
                      <a:pt x="1145227" y="579517"/>
                      <a:pt x="1229894" y="601798"/>
                    </a:cubicBezTo>
                    <a:cubicBezTo>
                      <a:pt x="1314561" y="624079"/>
                      <a:pt x="1434876" y="394587"/>
                      <a:pt x="1523999" y="387903"/>
                    </a:cubicBezTo>
                    <a:cubicBezTo>
                      <a:pt x="1613122" y="381219"/>
                      <a:pt x="1686648" y="595113"/>
                      <a:pt x="1764630" y="561692"/>
                    </a:cubicBezTo>
                    <a:cubicBezTo>
                      <a:pt x="1842613" y="528271"/>
                      <a:pt x="1925052" y="194061"/>
                      <a:pt x="1991894" y="187377"/>
                    </a:cubicBezTo>
                    <a:cubicBezTo>
                      <a:pt x="2058736" y="180693"/>
                      <a:pt x="2096613" y="470341"/>
                      <a:pt x="2165683" y="521587"/>
                    </a:cubicBezTo>
                    <a:cubicBezTo>
                      <a:pt x="2234753" y="572832"/>
                      <a:pt x="2337245" y="523815"/>
                      <a:pt x="2406315" y="494850"/>
                    </a:cubicBezTo>
                    <a:cubicBezTo>
                      <a:pt x="2475385" y="465885"/>
                      <a:pt x="2528859" y="338886"/>
                      <a:pt x="2580104" y="347798"/>
                    </a:cubicBezTo>
                    <a:cubicBezTo>
                      <a:pt x="2631349" y="356710"/>
                      <a:pt x="2649174" y="537184"/>
                      <a:pt x="2713788" y="548324"/>
                    </a:cubicBezTo>
                    <a:cubicBezTo>
                      <a:pt x="2778402" y="559464"/>
                      <a:pt x="2900946" y="410184"/>
                      <a:pt x="2967788" y="414640"/>
                    </a:cubicBezTo>
                    <a:cubicBezTo>
                      <a:pt x="3034630" y="419096"/>
                      <a:pt x="3068052" y="550552"/>
                      <a:pt x="3114841" y="575061"/>
                    </a:cubicBezTo>
                    <a:cubicBezTo>
                      <a:pt x="3161630" y="599570"/>
                      <a:pt x="3210648" y="586201"/>
                      <a:pt x="3248525" y="561692"/>
                    </a:cubicBezTo>
                    <a:cubicBezTo>
                      <a:pt x="3286402" y="537183"/>
                      <a:pt x="3317595" y="490394"/>
                      <a:pt x="3342104" y="428008"/>
                    </a:cubicBezTo>
                    <a:cubicBezTo>
                      <a:pt x="3366613" y="365622"/>
                      <a:pt x="3368841" y="165096"/>
                      <a:pt x="3395578" y="187377"/>
                    </a:cubicBezTo>
                    <a:cubicBezTo>
                      <a:pt x="3422315" y="209658"/>
                      <a:pt x="3449051" y="517131"/>
                      <a:pt x="3502525" y="561692"/>
                    </a:cubicBezTo>
                    <a:cubicBezTo>
                      <a:pt x="3555999" y="606253"/>
                      <a:pt x="3667403" y="450289"/>
                      <a:pt x="3716420" y="454745"/>
                    </a:cubicBezTo>
                    <a:cubicBezTo>
                      <a:pt x="3765437" y="459201"/>
                      <a:pt x="3756525" y="561692"/>
                      <a:pt x="3796630" y="588429"/>
                    </a:cubicBezTo>
                    <a:cubicBezTo>
                      <a:pt x="3836735" y="615166"/>
                      <a:pt x="3957052" y="615166"/>
                      <a:pt x="3957052" y="615166"/>
                    </a:cubicBezTo>
                  </a:path>
                </a:pathLst>
              </a:cu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4940362" y="2834479"/>
              <a:ext cx="40543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latin typeface="Lucida Bright" charset="0"/>
                  <a:ea typeface="Lucida Bright" charset="0"/>
                  <a:cs typeface="Lucida Bright" charset="0"/>
                </a:rPr>
                <a:t>Energy variation in  </a:t>
              </a:r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v</a:t>
              </a:r>
              <a:r>
                <a:rPr lang="en-US" sz="2400" baseline="30000" dirty="0">
                  <a:latin typeface="Lucida Bright" charset="0"/>
                  <a:ea typeface="Lucida Bright" charset="0"/>
                  <a:cs typeface="Lucida Bright" charset="0"/>
                </a:rPr>
                <a:t>2</a:t>
              </a:r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(t) 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81724" y="2419643"/>
            <a:ext cx="3293131" cy="2991882"/>
            <a:chOff x="4781724" y="2419643"/>
            <a:chExt cx="3293131" cy="2991882"/>
          </a:xfrm>
        </p:grpSpPr>
        <p:sp>
          <p:nvSpPr>
            <p:cNvPr id="39" name="TextBox 38"/>
            <p:cNvSpPr txBox="1"/>
            <p:nvPr/>
          </p:nvSpPr>
          <p:spPr>
            <a:xfrm>
              <a:off x="5568827" y="4949860"/>
              <a:ext cx="1884338" cy="461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Correlation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4781724" y="2419643"/>
              <a:ext cx="859421" cy="2475914"/>
            </a:xfrm>
            <a:custGeom>
              <a:avLst/>
              <a:gdLst>
                <a:gd name="connsiteX0" fmla="*/ 395187 w 859421"/>
                <a:gd name="connsiteY0" fmla="*/ 0 h 2475914"/>
                <a:gd name="connsiteX1" fmla="*/ 15359 w 859421"/>
                <a:gd name="connsiteY1" fmla="*/ 1111348 h 2475914"/>
                <a:gd name="connsiteX2" fmla="*/ 859421 w 859421"/>
                <a:gd name="connsiteY2" fmla="*/ 2475914 h 247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9421" h="2475914">
                  <a:moveTo>
                    <a:pt x="395187" y="0"/>
                  </a:moveTo>
                  <a:cubicBezTo>
                    <a:pt x="166587" y="349348"/>
                    <a:pt x="-62013" y="698696"/>
                    <a:pt x="15359" y="1111348"/>
                  </a:cubicBezTo>
                  <a:cubicBezTo>
                    <a:pt x="92731" y="1524000"/>
                    <a:pt x="859421" y="2475914"/>
                    <a:pt x="859421" y="2475914"/>
                  </a:cubicBezTo>
                </a:path>
              </a:pathLst>
            </a:custGeom>
            <a:noFill/>
            <a:ln w="38100" cmpd="sng"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flipH="1">
              <a:off x="7330816" y="3884499"/>
              <a:ext cx="744039" cy="1011057"/>
            </a:xfrm>
            <a:custGeom>
              <a:avLst/>
              <a:gdLst>
                <a:gd name="connsiteX0" fmla="*/ 395187 w 859421"/>
                <a:gd name="connsiteY0" fmla="*/ 0 h 2475914"/>
                <a:gd name="connsiteX1" fmla="*/ 15359 w 859421"/>
                <a:gd name="connsiteY1" fmla="*/ 1111348 h 2475914"/>
                <a:gd name="connsiteX2" fmla="*/ 859421 w 859421"/>
                <a:gd name="connsiteY2" fmla="*/ 2475914 h 247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9421" h="2475914">
                  <a:moveTo>
                    <a:pt x="395187" y="0"/>
                  </a:moveTo>
                  <a:cubicBezTo>
                    <a:pt x="166587" y="349348"/>
                    <a:pt x="-62013" y="698696"/>
                    <a:pt x="15359" y="1111348"/>
                  </a:cubicBezTo>
                  <a:cubicBezTo>
                    <a:pt x="92731" y="1524000"/>
                    <a:pt x="859421" y="2475914"/>
                    <a:pt x="859421" y="2475914"/>
                  </a:cubicBezTo>
                </a:path>
              </a:pathLst>
            </a:custGeom>
            <a:noFill/>
            <a:ln w="38100" cmpd="sng"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0" y="219056"/>
            <a:ext cx="9175499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ucida Bright" panose="02040602050505020304" pitchFamily="18" charset="0"/>
              </a:rPr>
              <a:t>Opportunity #2: Correlation</a:t>
            </a:r>
          </a:p>
        </p:txBody>
      </p:sp>
    </p:spTree>
    <p:extLst>
      <p:ext uri="{BB962C8B-B14F-4D97-AF65-F5344CB8AC3E}">
        <p14:creationId xmlns:p14="http://schemas.microsoft.com/office/powerpoint/2010/main" val="47349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79"/>
          <p:cNvSpPr/>
          <p:nvPr/>
        </p:nvSpPr>
        <p:spPr>
          <a:xfrm>
            <a:off x="496458" y="1770842"/>
            <a:ext cx="2012991" cy="1334447"/>
          </a:xfrm>
          <a:custGeom>
            <a:avLst/>
            <a:gdLst>
              <a:gd name="connsiteX0" fmla="*/ 0 w 1881808"/>
              <a:gd name="connsiteY0" fmla="*/ 1314993 h 1314993"/>
              <a:gd name="connsiteX1" fmla="*/ 79513 w 1881808"/>
              <a:gd name="connsiteY1" fmla="*/ 586124 h 1314993"/>
              <a:gd name="connsiteX2" fmla="*/ 198782 w 1881808"/>
              <a:gd name="connsiteY2" fmla="*/ 731898 h 1314993"/>
              <a:gd name="connsiteX3" fmla="*/ 291548 w 1881808"/>
              <a:gd name="connsiteY3" fmla="*/ 3028 h 1314993"/>
              <a:gd name="connsiteX4" fmla="*/ 503582 w 1881808"/>
              <a:gd name="connsiteY4" fmla="*/ 466854 h 1314993"/>
              <a:gd name="connsiteX5" fmla="*/ 675861 w 1881808"/>
              <a:gd name="connsiteY5" fmla="*/ 334332 h 1314993"/>
              <a:gd name="connsiteX6" fmla="*/ 940904 w 1881808"/>
              <a:gd name="connsiteY6" fmla="*/ 890924 h 1314993"/>
              <a:gd name="connsiteX7" fmla="*/ 1166191 w 1881808"/>
              <a:gd name="connsiteY7" fmla="*/ 771654 h 1314993"/>
              <a:gd name="connsiteX8" fmla="*/ 1470991 w 1881808"/>
              <a:gd name="connsiteY8" fmla="*/ 1155967 h 1314993"/>
              <a:gd name="connsiteX9" fmla="*/ 1749287 w 1881808"/>
              <a:gd name="connsiteY9" fmla="*/ 1208976 h 1314993"/>
              <a:gd name="connsiteX10" fmla="*/ 1881808 w 1881808"/>
              <a:gd name="connsiteY10" fmla="*/ 1301741 h 1314993"/>
              <a:gd name="connsiteX0" fmla="*/ 0 w 1881808"/>
              <a:gd name="connsiteY0" fmla="*/ 1001068 h 1001068"/>
              <a:gd name="connsiteX1" fmla="*/ 79513 w 1881808"/>
              <a:gd name="connsiteY1" fmla="*/ 272199 h 1001068"/>
              <a:gd name="connsiteX2" fmla="*/ 198782 w 1881808"/>
              <a:gd name="connsiteY2" fmla="*/ 417973 h 1001068"/>
              <a:gd name="connsiteX3" fmla="*/ 291548 w 1881808"/>
              <a:gd name="connsiteY3" fmla="*/ 6717 h 1001068"/>
              <a:gd name="connsiteX4" fmla="*/ 503582 w 1881808"/>
              <a:gd name="connsiteY4" fmla="*/ 152929 h 1001068"/>
              <a:gd name="connsiteX5" fmla="*/ 675861 w 1881808"/>
              <a:gd name="connsiteY5" fmla="*/ 20407 h 1001068"/>
              <a:gd name="connsiteX6" fmla="*/ 940904 w 1881808"/>
              <a:gd name="connsiteY6" fmla="*/ 576999 h 1001068"/>
              <a:gd name="connsiteX7" fmla="*/ 1166191 w 1881808"/>
              <a:gd name="connsiteY7" fmla="*/ 457729 h 1001068"/>
              <a:gd name="connsiteX8" fmla="*/ 1470991 w 1881808"/>
              <a:gd name="connsiteY8" fmla="*/ 842042 h 1001068"/>
              <a:gd name="connsiteX9" fmla="*/ 1749287 w 1881808"/>
              <a:gd name="connsiteY9" fmla="*/ 895051 h 1001068"/>
              <a:gd name="connsiteX10" fmla="*/ 1881808 w 1881808"/>
              <a:gd name="connsiteY10" fmla="*/ 987816 h 1001068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166191 w 1881808"/>
              <a:gd name="connsiteY7" fmla="*/ 568378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198782 w 1881808"/>
              <a:gd name="connsiteY2" fmla="*/ 528622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11717 h 1111717"/>
              <a:gd name="connsiteX1" fmla="*/ 79513 w 1881808"/>
              <a:gd name="connsiteY1" fmla="*/ 382848 h 1111717"/>
              <a:gd name="connsiteX2" fmla="*/ 248336 w 1881808"/>
              <a:gd name="connsiteY2" fmla="*/ 747666 h 1111717"/>
              <a:gd name="connsiteX3" fmla="*/ 291548 w 1881808"/>
              <a:gd name="connsiteY3" fmla="*/ 117366 h 1111717"/>
              <a:gd name="connsiteX4" fmla="*/ 503582 w 1881808"/>
              <a:gd name="connsiteY4" fmla="*/ 263578 h 1111717"/>
              <a:gd name="connsiteX5" fmla="*/ 787357 w 1881808"/>
              <a:gd name="connsiteY5" fmla="*/ 10581 h 1111717"/>
              <a:gd name="connsiteX6" fmla="*/ 940904 w 1881808"/>
              <a:gd name="connsiteY6" fmla="*/ 687648 h 1111717"/>
              <a:gd name="connsiteX7" fmla="*/ 1277688 w 1881808"/>
              <a:gd name="connsiteY7" fmla="*/ 666947 h 1111717"/>
              <a:gd name="connsiteX8" fmla="*/ 1470991 w 1881808"/>
              <a:gd name="connsiteY8" fmla="*/ 952691 h 1111717"/>
              <a:gd name="connsiteX9" fmla="*/ 1749287 w 1881808"/>
              <a:gd name="connsiteY9" fmla="*/ 1005700 h 1111717"/>
              <a:gd name="connsiteX10" fmla="*/ 1881808 w 1881808"/>
              <a:gd name="connsiteY10" fmla="*/ 1098465 h 1111717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470991 w 1881808"/>
              <a:gd name="connsiteY8" fmla="*/ 943823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  <a:gd name="connsiteX0" fmla="*/ 0 w 1881808"/>
              <a:gd name="connsiteY0" fmla="*/ 1102849 h 1102849"/>
              <a:gd name="connsiteX1" fmla="*/ 79513 w 1881808"/>
              <a:gd name="connsiteY1" fmla="*/ 373980 h 1102849"/>
              <a:gd name="connsiteX2" fmla="*/ 248336 w 1881808"/>
              <a:gd name="connsiteY2" fmla="*/ 738798 h 1102849"/>
              <a:gd name="connsiteX3" fmla="*/ 291548 w 1881808"/>
              <a:gd name="connsiteY3" fmla="*/ 108498 h 1102849"/>
              <a:gd name="connsiteX4" fmla="*/ 515970 w 1881808"/>
              <a:gd name="connsiteY4" fmla="*/ 473755 h 1102849"/>
              <a:gd name="connsiteX5" fmla="*/ 787357 w 1881808"/>
              <a:gd name="connsiteY5" fmla="*/ 1713 h 1102849"/>
              <a:gd name="connsiteX6" fmla="*/ 940904 w 1881808"/>
              <a:gd name="connsiteY6" fmla="*/ 678780 h 1102849"/>
              <a:gd name="connsiteX7" fmla="*/ 1277688 w 1881808"/>
              <a:gd name="connsiteY7" fmla="*/ 658079 h 1102849"/>
              <a:gd name="connsiteX8" fmla="*/ 1520546 w 1881808"/>
              <a:gd name="connsiteY8" fmla="*/ 878110 h 1102849"/>
              <a:gd name="connsiteX9" fmla="*/ 1749287 w 1881808"/>
              <a:gd name="connsiteY9" fmla="*/ 996832 h 1102849"/>
              <a:gd name="connsiteX10" fmla="*/ 1881808 w 1881808"/>
              <a:gd name="connsiteY10" fmla="*/ 1089597 h 1102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81808" h="1102849">
                <a:moveTo>
                  <a:pt x="0" y="1102849"/>
                </a:moveTo>
                <a:cubicBezTo>
                  <a:pt x="23191" y="787005"/>
                  <a:pt x="38124" y="434655"/>
                  <a:pt x="79513" y="373980"/>
                </a:cubicBezTo>
                <a:cubicBezTo>
                  <a:pt x="120902" y="313305"/>
                  <a:pt x="212997" y="783045"/>
                  <a:pt x="248336" y="738798"/>
                </a:cubicBezTo>
                <a:cubicBezTo>
                  <a:pt x="283675" y="694551"/>
                  <a:pt x="246942" y="152672"/>
                  <a:pt x="291548" y="108498"/>
                </a:cubicBezTo>
                <a:cubicBezTo>
                  <a:pt x="336154" y="64324"/>
                  <a:pt x="433335" y="491553"/>
                  <a:pt x="515970" y="473755"/>
                </a:cubicBezTo>
                <a:cubicBezTo>
                  <a:pt x="598605" y="455957"/>
                  <a:pt x="716535" y="-32458"/>
                  <a:pt x="787357" y="1713"/>
                </a:cubicBezTo>
                <a:cubicBezTo>
                  <a:pt x="858179" y="35884"/>
                  <a:pt x="859182" y="569386"/>
                  <a:pt x="940904" y="678780"/>
                </a:cubicBezTo>
                <a:cubicBezTo>
                  <a:pt x="1022626" y="788174"/>
                  <a:pt x="1181081" y="624857"/>
                  <a:pt x="1277688" y="658079"/>
                </a:cubicBezTo>
                <a:cubicBezTo>
                  <a:pt x="1374295" y="691301"/>
                  <a:pt x="1441946" y="821651"/>
                  <a:pt x="1520546" y="878110"/>
                </a:cubicBezTo>
                <a:cubicBezTo>
                  <a:pt x="1599146" y="934569"/>
                  <a:pt x="1680818" y="972536"/>
                  <a:pt x="1749287" y="996832"/>
                </a:cubicBezTo>
                <a:cubicBezTo>
                  <a:pt x="1817756" y="1021128"/>
                  <a:pt x="1881808" y="1089597"/>
                  <a:pt x="1881808" y="1089597"/>
                </a:cubicBezTo>
              </a:path>
            </a:pathLst>
          </a:custGeom>
          <a:solidFill>
            <a:schemeClr val="accent3">
              <a:lumMod val="75000"/>
              <a:alpha val="53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77933C"/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42017" y="1163126"/>
            <a:ext cx="412030" cy="1951847"/>
            <a:chOff x="150235" y="300204"/>
            <a:chExt cx="412030" cy="2597909"/>
          </a:xfrm>
        </p:grpSpPr>
        <p:cxnSp>
          <p:nvCxnSpPr>
            <p:cNvPr id="68" name="Straight Connector 67"/>
            <p:cNvCxnSpPr/>
            <p:nvPr/>
          </p:nvCxnSpPr>
          <p:spPr>
            <a:xfrm flipV="1">
              <a:off x="562265" y="300204"/>
              <a:ext cx="0" cy="2597909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69" name="TextBox 68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40392" y="3070381"/>
            <a:ext cx="8401427" cy="369332"/>
            <a:chOff x="294620" y="2805341"/>
            <a:chExt cx="8401427" cy="369332"/>
          </a:xfrm>
        </p:grpSpPr>
        <p:sp>
          <p:nvSpPr>
            <p:cNvPr id="71" name="TextBox 70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72" name="Straight Connector 71"/>
            <p:cNvCxnSpPr/>
            <p:nvPr/>
          </p:nvCxnSpPr>
          <p:spPr>
            <a:xfrm flipV="1">
              <a:off x="294620" y="2807963"/>
              <a:ext cx="8178525" cy="23002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73" name="TextBox 72"/>
            <p:cNvSpPr txBox="1"/>
            <p:nvPr/>
          </p:nvSpPr>
          <p:spPr>
            <a:xfrm>
              <a:off x="7289542" y="2912591"/>
              <a:ext cx="1406505" cy="248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</p:grpSp>
      <p:sp>
        <p:nvSpPr>
          <p:cNvPr id="81" name="Freeform 80"/>
          <p:cNvSpPr/>
          <p:nvPr/>
        </p:nvSpPr>
        <p:spPr>
          <a:xfrm>
            <a:off x="501326" y="2767753"/>
            <a:ext cx="1814732" cy="313866"/>
          </a:xfrm>
          <a:custGeom>
            <a:avLst/>
            <a:gdLst>
              <a:gd name="connsiteX0" fmla="*/ 0 w 1814732"/>
              <a:gd name="connsiteY0" fmla="*/ 312824 h 313866"/>
              <a:gd name="connsiteX1" fmla="*/ 154744 w 1814732"/>
              <a:gd name="connsiteY1" fmla="*/ 17403 h 313866"/>
              <a:gd name="connsiteX2" fmla="*/ 393895 w 1814732"/>
              <a:gd name="connsiteY2" fmla="*/ 172147 h 313866"/>
              <a:gd name="connsiteX3" fmla="*/ 618978 w 1814732"/>
              <a:gd name="connsiteY3" fmla="*/ 3335 h 313866"/>
              <a:gd name="connsiteX4" fmla="*/ 801858 w 1814732"/>
              <a:gd name="connsiteY4" fmla="*/ 87741 h 313866"/>
              <a:gd name="connsiteX5" fmla="*/ 998806 w 1814732"/>
              <a:gd name="connsiteY5" fmla="*/ 3335 h 313866"/>
              <a:gd name="connsiteX6" fmla="*/ 1209821 w 1814732"/>
              <a:gd name="connsiteY6" fmla="*/ 228418 h 313866"/>
              <a:gd name="connsiteX7" fmla="*/ 1463040 w 1814732"/>
              <a:gd name="connsiteY7" fmla="*/ 87741 h 313866"/>
              <a:gd name="connsiteX8" fmla="*/ 1659987 w 1814732"/>
              <a:gd name="connsiteY8" fmla="*/ 284689 h 313866"/>
              <a:gd name="connsiteX9" fmla="*/ 1814732 w 1814732"/>
              <a:gd name="connsiteY9" fmla="*/ 312824 h 313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14732" h="313866">
                <a:moveTo>
                  <a:pt x="0" y="312824"/>
                </a:moveTo>
                <a:cubicBezTo>
                  <a:pt x="44547" y="176836"/>
                  <a:pt x="89095" y="40849"/>
                  <a:pt x="154744" y="17403"/>
                </a:cubicBezTo>
                <a:cubicBezTo>
                  <a:pt x="220393" y="-6043"/>
                  <a:pt x="316523" y="174492"/>
                  <a:pt x="393895" y="172147"/>
                </a:cubicBezTo>
                <a:cubicBezTo>
                  <a:pt x="471267" y="169802"/>
                  <a:pt x="550984" y="17403"/>
                  <a:pt x="618978" y="3335"/>
                </a:cubicBezTo>
                <a:cubicBezTo>
                  <a:pt x="686972" y="-10733"/>
                  <a:pt x="738553" y="87741"/>
                  <a:pt x="801858" y="87741"/>
                </a:cubicBezTo>
                <a:cubicBezTo>
                  <a:pt x="865163" y="87741"/>
                  <a:pt x="930812" y="-20111"/>
                  <a:pt x="998806" y="3335"/>
                </a:cubicBezTo>
                <a:cubicBezTo>
                  <a:pt x="1066800" y="26781"/>
                  <a:pt x="1132449" y="214350"/>
                  <a:pt x="1209821" y="228418"/>
                </a:cubicBezTo>
                <a:cubicBezTo>
                  <a:pt x="1287193" y="242486"/>
                  <a:pt x="1388012" y="78363"/>
                  <a:pt x="1463040" y="87741"/>
                </a:cubicBezTo>
                <a:cubicBezTo>
                  <a:pt x="1538068" y="97119"/>
                  <a:pt x="1601372" y="247175"/>
                  <a:pt x="1659987" y="284689"/>
                </a:cubicBezTo>
                <a:cubicBezTo>
                  <a:pt x="1718602" y="322203"/>
                  <a:pt x="1814732" y="312824"/>
                  <a:pt x="1814732" y="312824"/>
                </a:cubicBez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219056"/>
            <a:ext cx="9175499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ucida Bright" panose="02040602050505020304" pitchFamily="18" charset="0"/>
              </a:rPr>
              <a:t>Opportunity #3: Amplitude Skewness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5417893" y="3536673"/>
            <a:ext cx="2409090" cy="923431"/>
            <a:chOff x="879313" y="2183573"/>
            <a:chExt cx="2409090" cy="1117351"/>
          </a:xfrm>
        </p:grpSpPr>
        <p:sp>
          <p:nvSpPr>
            <p:cNvPr id="24" name="Freeform 23"/>
            <p:cNvSpPr/>
            <p:nvPr/>
          </p:nvSpPr>
          <p:spPr>
            <a:xfrm>
              <a:off x="879313" y="2183573"/>
              <a:ext cx="1221968" cy="1117351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28575" cmpd="sng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2066435" y="2183573"/>
              <a:ext cx="1221968" cy="1117351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28575" cmpd="sng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6" name="Straight Connector 25"/>
          <p:cNvCxnSpPr/>
          <p:nvPr/>
        </p:nvCxnSpPr>
        <p:spPr>
          <a:xfrm>
            <a:off x="4854017" y="3996835"/>
            <a:ext cx="327496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vts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63105" y="3744109"/>
            <a:ext cx="690912" cy="505452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4033748" y="5814607"/>
            <a:ext cx="4203224" cy="891934"/>
            <a:chOff x="4033748" y="5814607"/>
            <a:chExt cx="4203224" cy="891934"/>
          </a:xfrm>
        </p:grpSpPr>
        <p:sp>
          <p:nvSpPr>
            <p:cNvPr id="39" name="TextBox 38"/>
            <p:cNvSpPr txBox="1"/>
            <p:nvPr/>
          </p:nvSpPr>
          <p:spPr>
            <a:xfrm>
              <a:off x="4033748" y="6071393"/>
              <a:ext cx="59636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/>
                <a:t>=</a:t>
              </a:r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4962008" y="6415850"/>
              <a:ext cx="327496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5567449" y="5814607"/>
              <a:ext cx="2409312" cy="891934"/>
              <a:chOff x="5567449" y="5814607"/>
              <a:chExt cx="2409312" cy="891934"/>
            </a:xfrm>
          </p:grpSpPr>
          <p:sp>
            <p:nvSpPr>
              <p:cNvPr id="40" name="Freeform 39"/>
              <p:cNvSpPr/>
              <p:nvPr/>
            </p:nvSpPr>
            <p:spPr>
              <a:xfrm>
                <a:off x="5567449" y="5825306"/>
                <a:ext cx="1221968" cy="88123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  <a:gd name="connsiteX0" fmla="*/ 0 w 4431644"/>
                  <a:gd name="connsiteY0" fmla="*/ 822689 h 1443819"/>
                  <a:gd name="connsiteX1" fmla="*/ 674060 w 4431644"/>
                  <a:gd name="connsiteY1" fmla="*/ 16541 h 1443819"/>
                  <a:gd name="connsiteX2" fmla="*/ 1693017 w 4431644"/>
                  <a:gd name="connsiteY2" fmla="*/ 1392876 h 1443819"/>
                  <a:gd name="connsiteX3" fmla="*/ 2021865 w 4431644"/>
                  <a:gd name="connsiteY3" fmla="*/ 1038949 h 1443819"/>
                  <a:gd name="connsiteX4" fmla="*/ 2751565 w 4431644"/>
                  <a:gd name="connsiteY4" fmla="*/ 2876 h 1443819"/>
                  <a:gd name="connsiteX5" fmla="*/ 3757584 w 4431644"/>
                  <a:gd name="connsiteY5" fmla="*/ 1392440 h 1443819"/>
                  <a:gd name="connsiteX6" fmla="*/ 4431644 w 4431644"/>
                  <a:gd name="connsiteY6" fmla="*/ 571760 h 1443819"/>
                  <a:gd name="connsiteX0" fmla="*/ 0 w 4431644"/>
                  <a:gd name="connsiteY0" fmla="*/ 822689 h 1399327"/>
                  <a:gd name="connsiteX1" fmla="*/ 674060 w 4431644"/>
                  <a:gd name="connsiteY1" fmla="*/ 16541 h 1399327"/>
                  <a:gd name="connsiteX2" fmla="*/ 1355292 w 4431644"/>
                  <a:gd name="connsiteY2" fmla="*/ 1018062 h 1399327"/>
                  <a:gd name="connsiteX3" fmla="*/ 1693017 w 4431644"/>
                  <a:gd name="connsiteY3" fmla="*/ 1392876 h 1399327"/>
                  <a:gd name="connsiteX4" fmla="*/ 2021865 w 4431644"/>
                  <a:gd name="connsiteY4" fmla="*/ 1038949 h 1399327"/>
                  <a:gd name="connsiteX5" fmla="*/ 2751565 w 4431644"/>
                  <a:gd name="connsiteY5" fmla="*/ 2876 h 1399327"/>
                  <a:gd name="connsiteX6" fmla="*/ 3757584 w 4431644"/>
                  <a:gd name="connsiteY6" fmla="*/ 1392440 h 1399327"/>
                  <a:gd name="connsiteX7" fmla="*/ 4431644 w 4431644"/>
                  <a:gd name="connsiteY7" fmla="*/ 571760 h 1399327"/>
                  <a:gd name="connsiteX0" fmla="*/ 0 w 4431644"/>
                  <a:gd name="connsiteY0" fmla="*/ 822689 h 1399327"/>
                  <a:gd name="connsiteX1" fmla="*/ 674060 w 4431644"/>
                  <a:gd name="connsiteY1" fmla="*/ 16541 h 1399327"/>
                  <a:gd name="connsiteX2" fmla="*/ 1355292 w 4431644"/>
                  <a:gd name="connsiteY2" fmla="*/ 1018062 h 1399327"/>
                  <a:gd name="connsiteX3" fmla="*/ 1753613 w 4431644"/>
                  <a:gd name="connsiteY3" fmla="*/ 808071 h 1399327"/>
                  <a:gd name="connsiteX4" fmla="*/ 2021865 w 4431644"/>
                  <a:gd name="connsiteY4" fmla="*/ 1038949 h 1399327"/>
                  <a:gd name="connsiteX5" fmla="*/ 2751565 w 4431644"/>
                  <a:gd name="connsiteY5" fmla="*/ 2876 h 1399327"/>
                  <a:gd name="connsiteX6" fmla="*/ 3757584 w 4431644"/>
                  <a:gd name="connsiteY6" fmla="*/ 1392440 h 1399327"/>
                  <a:gd name="connsiteX7" fmla="*/ 4431644 w 4431644"/>
                  <a:gd name="connsiteY7" fmla="*/ 571760 h 1399327"/>
                  <a:gd name="connsiteX0" fmla="*/ 0 w 4431644"/>
                  <a:gd name="connsiteY0" fmla="*/ 822689 h 1432958"/>
                  <a:gd name="connsiteX1" fmla="*/ 674060 w 4431644"/>
                  <a:gd name="connsiteY1" fmla="*/ 16541 h 1432958"/>
                  <a:gd name="connsiteX2" fmla="*/ 1355292 w 4431644"/>
                  <a:gd name="connsiteY2" fmla="*/ 1018062 h 1432958"/>
                  <a:gd name="connsiteX3" fmla="*/ 1753613 w 4431644"/>
                  <a:gd name="connsiteY3" fmla="*/ 808071 h 1432958"/>
                  <a:gd name="connsiteX4" fmla="*/ 2021865 w 4431644"/>
                  <a:gd name="connsiteY4" fmla="*/ 1038949 h 1432958"/>
                  <a:gd name="connsiteX5" fmla="*/ 2751565 w 4431644"/>
                  <a:gd name="connsiteY5" fmla="*/ 2876 h 1432958"/>
                  <a:gd name="connsiteX6" fmla="*/ 3757584 w 4431644"/>
                  <a:gd name="connsiteY6" fmla="*/ 1392440 h 1432958"/>
                  <a:gd name="connsiteX7" fmla="*/ 4142782 w 4431644"/>
                  <a:gd name="connsiteY7" fmla="*/ 1018063 h 1432958"/>
                  <a:gd name="connsiteX8" fmla="*/ 4431644 w 4431644"/>
                  <a:gd name="connsiteY8" fmla="*/ 571760 h 1432958"/>
                  <a:gd name="connsiteX0" fmla="*/ 0 w 4431644"/>
                  <a:gd name="connsiteY0" fmla="*/ 819813 h 1389634"/>
                  <a:gd name="connsiteX1" fmla="*/ 674060 w 4431644"/>
                  <a:gd name="connsiteY1" fmla="*/ 13665 h 1389634"/>
                  <a:gd name="connsiteX2" fmla="*/ 1355292 w 4431644"/>
                  <a:gd name="connsiteY2" fmla="*/ 1015186 h 1389634"/>
                  <a:gd name="connsiteX3" fmla="*/ 1753613 w 4431644"/>
                  <a:gd name="connsiteY3" fmla="*/ 805195 h 1389634"/>
                  <a:gd name="connsiteX4" fmla="*/ 2021865 w 4431644"/>
                  <a:gd name="connsiteY4" fmla="*/ 1036073 h 1389634"/>
                  <a:gd name="connsiteX5" fmla="*/ 2751565 w 4431644"/>
                  <a:gd name="connsiteY5" fmla="*/ 0 h 1389634"/>
                  <a:gd name="connsiteX6" fmla="*/ 3415610 w 4431644"/>
                  <a:gd name="connsiteY6" fmla="*/ 1036072 h 1389634"/>
                  <a:gd name="connsiteX7" fmla="*/ 3757584 w 4431644"/>
                  <a:gd name="connsiteY7" fmla="*/ 1389564 h 1389634"/>
                  <a:gd name="connsiteX8" fmla="*/ 4142782 w 4431644"/>
                  <a:gd name="connsiteY8" fmla="*/ 1015187 h 1389634"/>
                  <a:gd name="connsiteX9" fmla="*/ 4431644 w 4431644"/>
                  <a:gd name="connsiteY9" fmla="*/ 568884 h 1389634"/>
                  <a:gd name="connsiteX0" fmla="*/ 0 w 4431644"/>
                  <a:gd name="connsiteY0" fmla="*/ 819813 h 1101358"/>
                  <a:gd name="connsiteX1" fmla="*/ 674060 w 4431644"/>
                  <a:gd name="connsiteY1" fmla="*/ 13665 h 1101358"/>
                  <a:gd name="connsiteX2" fmla="*/ 1355292 w 4431644"/>
                  <a:gd name="connsiteY2" fmla="*/ 1015186 h 1101358"/>
                  <a:gd name="connsiteX3" fmla="*/ 1753613 w 4431644"/>
                  <a:gd name="connsiteY3" fmla="*/ 805195 h 1101358"/>
                  <a:gd name="connsiteX4" fmla="*/ 2021865 w 4431644"/>
                  <a:gd name="connsiteY4" fmla="*/ 1036073 h 1101358"/>
                  <a:gd name="connsiteX5" fmla="*/ 2751565 w 4431644"/>
                  <a:gd name="connsiteY5" fmla="*/ 0 h 1101358"/>
                  <a:gd name="connsiteX6" fmla="*/ 3415610 w 4431644"/>
                  <a:gd name="connsiteY6" fmla="*/ 1036072 h 1101358"/>
                  <a:gd name="connsiteX7" fmla="*/ 3757585 w 4431644"/>
                  <a:gd name="connsiteY7" fmla="*/ 804758 h 1101358"/>
                  <a:gd name="connsiteX8" fmla="*/ 4142782 w 4431644"/>
                  <a:gd name="connsiteY8" fmla="*/ 1015187 h 1101358"/>
                  <a:gd name="connsiteX9" fmla="*/ 4431644 w 4431644"/>
                  <a:gd name="connsiteY9" fmla="*/ 568884 h 110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431644" h="1101358">
                    <a:moveTo>
                      <a:pt x="0" y="819813"/>
                    </a:moveTo>
                    <a:cubicBezTo>
                      <a:pt x="211265" y="372639"/>
                      <a:pt x="391891" y="-81366"/>
                      <a:pt x="674060" y="13665"/>
                    </a:cubicBezTo>
                    <a:cubicBezTo>
                      <a:pt x="899942" y="46227"/>
                      <a:pt x="1185466" y="785797"/>
                      <a:pt x="1355292" y="1015186"/>
                    </a:cubicBezTo>
                    <a:cubicBezTo>
                      <a:pt x="1525118" y="1244575"/>
                      <a:pt x="1642518" y="801714"/>
                      <a:pt x="1753613" y="805195"/>
                    </a:cubicBezTo>
                    <a:cubicBezTo>
                      <a:pt x="1864708" y="808676"/>
                      <a:pt x="1845440" y="1267740"/>
                      <a:pt x="2021865" y="1036073"/>
                    </a:cubicBezTo>
                    <a:cubicBezTo>
                      <a:pt x="2198290" y="804406"/>
                      <a:pt x="2519274" y="0"/>
                      <a:pt x="2751565" y="0"/>
                    </a:cubicBezTo>
                    <a:cubicBezTo>
                      <a:pt x="2983856" y="0"/>
                      <a:pt x="3247940" y="804478"/>
                      <a:pt x="3415610" y="1036072"/>
                    </a:cubicBezTo>
                    <a:cubicBezTo>
                      <a:pt x="3583280" y="1267666"/>
                      <a:pt x="3636390" y="808239"/>
                      <a:pt x="3757585" y="804758"/>
                    </a:cubicBezTo>
                    <a:cubicBezTo>
                      <a:pt x="3878780" y="801277"/>
                      <a:pt x="4030439" y="1151967"/>
                      <a:pt x="4142782" y="1015187"/>
                    </a:cubicBezTo>
                    <a:cubicBezTo>
                      <a:pt x="4255125" y="878407"/>
                      <a:pt x="4383500" y="643268"/>
                      <a:pt x="4431644" y="568884"/>
                    </a:cubicBezTo>
                  </a:path>
                </a:pathLst>
              </a:custGeom>
              <a:ln w="28575" cmpd="sng">
                <a:solidFill>
                  <a:schemeClr val="tx2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41"/>
              <p:cNvSpPr/>
              <p:nvPr/>
            </p:nvSpPr>
            <p:spPr>
              <a:xfrm>
                <a:off x="6754793" y="5814607"/>
                <a:ext cx="1221968" cy="881235"/>
              </a:xfrm>
              <a:custGeom>
                <a:avLst/>
                <a:gdLst>
                  <a:gd name="connsiteX0" fmla="*/ 0 w 4457907"/>
                  <a:gd name="connsiteY0" fmla="*/ 844407 h 1393813"/>
                  <a:gd name="connsiteX1" fmla="*/ 595269 w 4457907"/>
                  <a:gd name="connsiteY1" fmla="*/ 10929 h 1393813"/>
                  <a:gd name="connsiteX2" fmla="*/ 1666754 w 4457907"/>
                  <a:gd name="connsiteY2" fmla="*/ 1373599 h 1393813"/>
                  <a:gd name="connsiteX3" fmla="*/ 2764696 w 4457907"/>
                  <a:gd name="connsiteY3" fmla="*/ 10929 h 1393813"/>
                  <a:gd name="connsiteX4" fmla="*/ 3862637 w 4457907"/>
                  <a:gd name="connsiteY4" fmla="*/ 1386829 h 1393813"/>
                  <a:gd name="connsiteX5" fmla="*/ 4457907 w 4457907"/>
                  <a:gd name="connsiteY5" fmla="*/ 579811 h 1393813"/>
                  <a:gd name="connsiteX0" fmla="*/ 0 w 4457907"/>
                  <a:gd name="connsiteY0" fmla="*/ 857806 h 1407212"/>
                  <a:gd name="connsiteX1" fmla="*/ 647797 w 4457907"/>
                  <a:gd name="connsiteY1" fmla="*/ 10663 h 1407212"/>
                  <a:gd name="connsiteX2" fmla="*/ 1666754 w 4457907"/>
                  <a:gd name="connsiteY2" fmla="*/ 1386998 h 1407212"/>
                  <a:gd name="connsiteX3" fmla="*/ 2764696 w 4457907"/>
                  <a:gd name="connsiteY3" fmla="*/ 24328 h 1407212"/>
                  <a:gd name="connsiteX4" fmla="*/ 3862637 w 4457907"/>
                  <a:gd name="connsiteY4" fmla="*/ 1400228 h 1407212"/>
                  <a:gd name="connsiteX5" fmla="*/ 4457907 w 4457907"/>
                  <a:gd name="connsiteY5" fmla="*/ 593210 h 1407212"/>
                  <a:gd name="connsiteX0" fmla="*/ 0 w 4484170"/>
                  <a:gd name="connsiteY0" fmla="*/ 819184 h 1409585"/>
                  <a:gd name="connsiteX1" fmla="*/ 674060 w 4484170"/>
                  <a:gd name="connsiteY1" fmla="*/ 13036 h 1409585"/>
                  <a:gd name="connsiteX2" fmla="*/ 1693017 w 4484170"/>
                  <a:gd name="connsiteY2" fmla="*/ 1389371 h 1409585"/>
                  <a:gd name="connsiteX3" fmla="*/ 2790959 w 4484170"/>
                  <a:gd name="connsiteY3" fmla="*/ 26701 h 1409585"/>
                  <a:gd name="connsiteX4" fmla="*/ 3888900 w 4484170"/>
                  <a:gd name="connsiteY4" fmla="*/ 1402601 h 1409585"/>
                  <a:gd name="connsiteX5" fmla="*/ 4484170 w 4484170"/>
                  <a:gd name="connsiteY5" fmla="*/ 595583 h 1409585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90959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409272"/>
                  <a:gd name="connsiteX1" fmla="*/ 674060 w 4484170"/>
                  <a:gd name="connsiteY1" fmla="*/ 12723 h 1409272"/>
                  <a:gd name="connsiteX2" fmla="*/ 1693017 w 4484170"/>
                  <a:gd name="connsiteY2" fmla="*/ 1389058 h 1409272"/>
                  <a:gd name="connsiteX3" fmla="*/ 2725301 w 4484170"/>
                  <a:gd name="connsiteY3" fmla="*/ 26388 h 1409272"/>
                  <a:gd name="connsiteX4" fmla="*/ 3888900 w 4484170"/>
                  <a:gd name="connsiteY4" fmla="*/ 1402288 h 1409272"/>
                  <a:gd name="connsiteX5" fmla="*/ 4484170 w 4484170"/>
                  <a:gd name="connsiteY5" fmla="*/ 595270 h 1409272"/>
                  <a:gd name="connsiteX0" fmla="*/ 0 w 4484170"/>
                  <a:gd name="connsiteY0" fmla="*/ 818871 h 1389059"/>
                  <a:gd name="connsiteX1" fmla="*/ 674060 w 4484170"/>
                  <a:gd name="connsiteY1" fmla="*/ 12723 h 1389059"/>
                  <a:gd name="connsiteX2" fmla="*/ 1693017 w 4484170"/>
                  <a:gd name="connsiteY2" fmla="*/ 1389058 h 1389059"/>
                  <a:gd name="connsiteX3" fmla="*/ 2725301 w 4484170"/>
                  <a:gd name="connsiteY3" fmla="*/ 26388 h 1389059"/>
                  <a:gd name="connsiteX4" fmla="*/ 3744451 w 4484170"/>
                  <a:gd name="connsiteY4" fmla="*/ 1374958 h 1389059"/>
                  <a:gd name="connsiteX5" fmla="*/ 4484170 w 4484170"/>
                  <a:gd name="connsiteY5" fmla="*/ 595270 h 1389059"/>
                  <a:gd name="connsiteX0" fmla="*/ 0 w 4418512"/>
                  <a:gd name="connsiteY0" fmla="*/ 818871 h 1389060"/>
                  <a:gd name="connsiteX1" fmla="*/ 674060 w 4418512"/>
                  <a:gd name="connsiteY1" fmla="*/ 12723 h 1389060"/>
                  <a:gd name="connsiteX2" fmla="*/ 1693017 w 4418512"/>
                  <a:gd name="connsiteY2" fmla="*/ 1389058 h 1389060"/>
                  <a:gd name="connsiteX3" fmla="*/ 2725301 w 4418512"/>
                  <a:gd name="connsiteY3" fmla="*/ 26388 h 1389060"/>
                  <a:gd name="connsiteX4" fmla="*/ 3744451 w 4418512"/>
                  <a:gd name="connsiteY4" fmla="*/ 1374958 h 1389060"/>
                  <a:gd name="connsiteX5" fmla="*/ 4418512 w 4418512"/>
                  <a:gd name="connsiteY5" fmla="*/ 554275 h 1389060"/>
                  <a:gd name="connsiteX0" fmla="*/ 0 w 4418512"/>
                  <a:gd name="connsiteY0" fmla="*/ 819816 h 1390006"/>
                  <a:gd name="connsiteX1" fmla="*/ 674060 w 4418512"/>
                  <a:gd name="connsiteY1" fmla="*/ 13668 h 1390006"/>
                  <a:gd name="connsiteX2" fmla="*/ 1693017 w 4418512"/>
                  <a:gd name="connsiteY2" fmla="*/ 1390003 h 1390006"/>
                  <a:gd name="connsiteX3" fmla="*/ 2751565 w 4418512"/>
                  <a:gd name="connsiteY3" fmla="*/ 3 h 1390006"/>
                  <a:gd name="connsiteX4" fmla="*/ 3744451 w 4418512"/>
                  <a:gd name="connsiteY4" fmla="*/ 1375903 h 1390006"/>
                  <a:gd name="connsiteX5" fmla="*/ 4418512 w 4418512"/>
                  <a:gd name="connsiteY5" fmla="*/ 555220 h 1390006"/>
                  <a:gd name="connsiteX0" fmla="*/ 0 w 4418512"/>
                  <a:gd name="connsiteY0" fmla="*/ 819814 h 1396059"/>
                  <a:gd name="connsiteX1" fmla="*/ 674060 w 4418512"/>
                  <a:gd name="connsiteY1" fmla="*/ 13666 h 1396059"/>
                  <a:gd name="connsiteX2" fmla="*/ 1693017 w 4418512"/>
                  <a:gd name="connsiteY2" fmla="*/ 1390001 h 1396059"/>
                  <a:gd name="connsiteX3" fmla="*/ 2751565 w 4418512"/>
                  <a:gd name="connsiteY3" fmla="*/ 1 h 1396059"/>
                  <a:gd name="connsiteX4" fmla="*/ 3757584 w 4418512"/>
                  <a:gd name="connsiteY4" fmla="*/ 1389565 h 1396059"/>
                  <a:gd name="connsiteX5" fmla="*/ 4418512 w 4418512"/>
                  <a:gd name="connsiteY5" fmla="*/ 555218 h 1396059"/>
                  <a:gd name="connsiteX0" fmla="*/ 0 w 4326590"/>
                  <a:gd name="connsiteY0" fmla="*/ 819814 h 1403209"/>
                  <a:gd name="connsiteX1" fmla="*/ 674060 w 4326590"/>
                  <a:gd name="connsiteY1" fmla="*/ 13666 h 1403209"/>
                  <a:gd name="connsiteX2" fmla="*/ 1693017 w 4326590"/>
                  <a:gd name="connsiteY2" fmla="*/ 1390001 h 1403209"/>
                  <a:gd name="connsiteX3" fmla="*/ 2751565 w 4326590"/>
                  <a:gd name="connsiteY3" fmla="*/ 1 h 1403209"/>
                  <a:gd name="connsiteX4" fmla="*/ 3757584 w 4326590"/>
                  <a:gd name="connsiteY4" fmla="*/ 1389565 h 1403209"/>
                  <a:gd name="connsiteX5" fmla="*/ 4326590 w 4326590"/>
                  <a:gd name="connsiteY5" fmla="*/ 746527 h 1403209"/>
                  <a:gd name="connsiteX0" fmla="*/ 0 w 4431644"/>
                  <a:gd name="connsiteY0" fmla="*/ 819814 h 1396452"/>
                  <a:gd name="connsiteX1" fmla="*/ 674060 w 4431644"/>
                  <a:gd name="connsiteY1" fmla="*/ 13666 h 1396452"/>
                  <a:gd name="connsiteX2" fmla="*/ 1693017 w 4431644"/>
                  <a:gd name="connsiteY2" fmla="*/ 1390001 h 1396452"/>
                  <a:gd name="connsiteX3" fmla="*/ 2751565 w 4431644"/>
                  <a:gd name="connsiteY3" fmla="*/ 1 h 1396452"/>
                  <a:gd name="connsiteX4" fmla="*/ 3757584 w 4431644"/>
                  <a:gd name="connsiteY4" fmla="*/ 1389565 h 1396452"/>
                  <a:gd name="connsiteX5" fmla="*/ 4431644 w 4431644"/>
                  <a:gd name="connsiteY5" fmla="*/ 568885 h 1396452"/>
                  <a:gd name="connsiteX0" fmla="*/ 0 w 4431644"/>
                  <a:gd name="connsiteY0" fmla="*/ 822689 h 1443819"/>
                  <a:gd name="connsiteX1" fmla="*/ 674060 w 4431644"/>
                  <a:gd name="connsiteY1" fmla="*/ 16541 h 1443819"/>
                  <a:gd name="connsiteX2" fmla="*/ 1693017 w 4431644"/>
                  <a:gd name="connsiteY2" fmla="*/ 1392876 h 1443819"/>
                  <a:gd name="connsiteX3" fmla="*/ 2021865 w 4431644"/>
                  <a:gd name="connsiteY3" fmla="*/ 1038949 h 1443819"/>
                  <a:gd name="connsiteX4" fmla="*/ 2751565 w 4431644"/>
                  <a:gd name="connsiteY4" fmla="*/ 2876 h 1443819"/>
                  <a:gd name="connsiteX5" fmla="*/ 3757584 w 4431644"/>
                  <a:gd name="connsiteY5" fmla="*/ 1392440 h 1443819"/>
                  <a:gd name="connsiteX6" fmla="*/ 4431644 w 4431644"/>
                  <a:gd name="connsiteY6" fmla="*/ 571760 h 1443819"/>
                  <a:gd name="connsiteX0" fmla="*/ 0 w 4431644"/>
                  <a:gd name="connsiteY0" fmla="*/ 822689 h 1399327"/>
                  <a:gd name="connsiteX1" fmla="*/ 674060 w 4431644"/>
                  <a:gd name="connsiteY1" fmla="*/ 16541 h 1399327"/>
                  <a:gd name="connsiteX2" fmla="*/ 1355292 w 4431644"/>
                  <a:gd name="connsiteY2" fmla="*/ 1018062 h 1399327"/>
                  <a:gd name="connsiteX3" fmla="*/ 1693017 w 4431644"/>
                  <a:gd name="connsiteY3" fmla="*/ 1392876 h 1399327"/>
                  <a:gd name="connsiteX4" fmla="*/ 2021865 w 4431644"/>
                  <a:gd name="connsiteY4" fmla="*/ 1038949 h 1399327"/>
                  <a:gd name="connsiteX5" fmla="*/ 2751565 w 4431644"/>
                  <a:gd name="connsiteY5" fmla="*/ 2876 h 1399327"/>
                  <a:gd name="connsiteX6" fmla="*/ 3757584 w 4431644"/>
                  <a:gd name="connsiteY6" fmla="*/ 1392440 h 1399327"/>
                  <a:gd name="connsiteX7" fmla="*/ 4431644 w 4431644"/>
                  <a:gd name="connsiteY7" fmla="*/ 571760 h 1399327"/>
                  <a:gd name="connsiteX0" fmla="*/ 0 w 4431644"/>
                  <a:gd name="connsiteY0" fmla="*/ 822689 h 1399327"/>
                  <a:gd name="connsiteX1" fmla="*/ 674060 w 4431644"/>
                  <a:gd name="connsiteY1" fmla="*/ 16541 h 1399327"/>
                  <a:gd name="connsiteX2" fmla="*/ 1355292 w 4431644"/>
                  <a:gd name="connsiteY2" fmla="*/ 1018062 h 1399327"/>
                  <a:gd name="connsiteX3" fmla="*/ 1753613 w 4431644"/>
                  <a:gd name="connsiteY3" fmla="*/ 808071 h 1399327"/>
                  <a:gd name="connsiteX4" fmla="*/ 2021865 w 4431644"/>
                  <a:gd name="connsiteY4" fmla="*/ 1038949 h 1399327"/>
                  <a:gd name="connsiteX5" fmla="*/ 2751565 w 4431644"/>
                  <a:gd name="connsiteY5" fmla="*/ 2876 h 1399327"/>
                  <a:gd name="connsiteX6" fmla="*/ 3757584 w 4431644"/>
                  <a:gd name="connsiteY6" fmla="*/ 1392440 h 1399327"/>
                  <a:gd name="connsiteX7" fmla="*/ 4431644 w 4431644"/>
                  <a:gd name="connsiteY7" fmla="*/ 571760 h 1399327"/>
                  <a:gd name="connsiteX0" fmla="*/ 0 w 4431644"/>
                  <a:gd name="connsiteY0" fmla="*/ 822689 h 1432958"/>
                  <a:gd name="connsiteX1" fmla="*/ 674060 w 4431644"/>
                  <a:gd name="connsiteY1" fmla="*/ 16541 h 1432958"/>
                  <a:gd name="connsiteX2" fmla="*/ 1355292 w 4431644"/>
                  <a:gd name="connsiteY2" fmla="*/ 1018062 h 1432958"/>
                  <a:gd name="connsiteX3" fmla="*/ 1753613 w 4431644"/>
                  <a:gd name="connsiteY3" fmla="*/ 808071 h 1432958"/>
                  <a:gd name="connsiteX4" fmla="*/ 2021865 w 4431644"/>
                  <a:gd name="connsiteY4" fmla="*/ 1038949 h 1432958"/>
                  <a:gd name="connsiteX5" fmla="*/ 2751565 w 4431644"/>
                  <a:gd name="connsiteY5" fmla="*/ 2876 h 1432958"/>
                  <a:gd name="connsiteX6" fmla="*/ 3757584 w 4431644"/>
                  <a:gd name="connsiteY6" fmla="*/ 1392440 h 1432958"/>
                  <a:gd name="connsiteX7" fmla="*/ 4142782 w 4431644"/>
                  <a:gd name="connsiteY7" fmla="*/ 1018063 h 1432958"/>
                  <a:gd name="connsiteX8" fmla="*/ 4431644 w 4431644"/>
                  <a:gd name="connsiteY8" fmla="*/ 571760 h 1432958"/>
                  <a:gd name="connsiteX0" fmla="*/ 0 w 4431644"/>
                  <a:gd name="connsiteY0" fmla="*/ 819813 h 1389634"/>
                  <a:gd name="connsiteX1" fmla="*/ 674060 w 4431644"/>
                  <a:gd name="connsiteY1" fmla="*/ 13665 h 1389634"/>
                  <a:gd name="connsiteX2" fmla="*/ 1355292 w 4431644"/>
                  <a:gd name="connsiteY2" fmla="*/ 1015186 h 1389634"/>
                  <a:gd name="connsiteX3" fmla="*/ 1753613 w 4431644"/>
                  <a:gd name="connsiteY3" fmla="*/ 805195 h 1389634"/>
                  <a:gd name="connsiteX4" fmla="*/ 2021865 w 4431644"/>
                  <a:gd name="connsiteY4" fmla="*/ 1036073 h 1389634"/>
                  <a:gd name="connsiteX5" fmla="*/ 2751565 w 4431644"/>
                  <a:gd name="connsiteY5" fmla="*/ 0 h 1389634"/>
                  <a:gd name="connsiteX6" fmla="*/ 3415610 w 4431644"/>
                  <a:gd name="connsiteY6" fmla="*/ 1036072 h 1389634"/>
                  <a:gd name="connsiteX7" fmla="*/ 3757584 w 4431644"/>
                  <a:gd name="connsiteY7" fmla="*/ 1389564 h 1389634"/>
                  <a:gd name="connsiteX8" fmla="*/ 4142782 w 4431644"/>
                  <a:gd name="connsiteY8" fmla="*/ 1015187 h 1389634"/>
                  <a:gd name="connsiteX9" fmla="*/ 4431644 w 4431644"/>
                  <a:gd name="connsiteY9" fmla="*/ 568884 h 1389634"/>
                  <a:gd name="connsiteX0" fmla="*/ 0 w 4431644"/>
                  <a:gd name="connsiteY0" fmla="*/ 819813 h 1101358"/>
                  <a:gd name="connsiteX1" fmla="*/ 674060 w 4431644"/>
                  <a:gd name="connsiteY1" fmla="*/ 13665 h 1101358"/>
                  <a:gd name="connsiteX2" fmla="*/ 1355292 w 4431644"/>
                  <a:gd name="connsiteY2" fmla="*/ 1015186 h 1101358"/>
                  <a:gd name="connsiteX3" fmla="*/ 1753613 w 4431644"/>
                  <a:gd name="connsiteY3" fmla="*/ 805195 h 1101358"/>
                  <a:gd name="connsiteX4" fmla="*/ 2021865 w 4431644"/>
                  <a:gd name="connsiteY4" fmla="*/ 1036073 h 1101358"/>
                  <a:gd name="connsiteX5" fmla="*/ 2751565 w 4431644"/>
                  <a:gd name="connsiteY5" fmla="*/ 0 h 1101358"/>
                  <a:gd name="connsiteX6" fmla="*/ 3415610 w 4431644"/>
                  <a:gd name="connsiteY6" fmla="*/ 1036072 h 1101358"/>
                  <a:gd name="connsiteX7" fmla="*/ 3757585 w 4431644"/>
                  <a:gd name="connsiteY7" fmla="*/ 804758 h 1101358"/>
                  <a:gd name="connsiteX8" fmla="*/ 4142782 w 4431644"/>
                  <a:gd name="connsiteY8" fmla="*/ 1015187 h 1101358"/>
                  <a:gd name="connsiteX9" fmla="*/ 4431644 w 4431644"/>
                  <a:gd name="connsiteY9" fmla="*/ 568884 h 110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431644" h="1101358">
                    <a:moveTo>
                      <a:pt x="0" y="819813"/>
                    </a:moveTo>
                    <a:cubicBezTo>
                      <a:pt x="211265" y="372639"/>
                      <a:pt x="391891" y="-81366"/>
                      <a:pt x="674060" y="13665"/>
                    </a:cubicBezTo>
                    <a:cubicBezTo>
                      <a:pt x="899942" y="46227"/>
                      <a:pt x="1185466" y="785797"/>
                      <a:pt x="1355292" y="1015186"/>
                    </a:cubicBezTo>
                    <a:cubicBezTo>
                      <a:pt x="1525118" y="1244575"/>
                      <a:pt x="1642518" y="801714"/>
                      <a:pt x="1753613" y="805195"/>
                    </a:cubicBezTo>
                    <a:cubicBezTo>
                      <a:pt x="1864708" y="808676"/>
                      <a:pt x="1845440" y="1267740"/>
                      <a:pt x="2021865" y="1036073"/>
                    </a:cubicBezTo>
                    <a:cubicBezTo>
                      <a:pt x="2198290" y="804406"/>
                      <a:pt x="2519274" y="0"/>
                      <a:pt x="2751565" y="0"/>
                    </a:cubicBezTo>
                    <a:cubicBezTo>
                      <a:pt x="2983856" y="0"/>
                      <a:pt x="3247940" y="804478"/>
                      <a:pt x="3415610" y="1036072"/>
                    </a:cubicBezTo>
                    <a:cubicBezTo>
                      <a:pt x="3583280" y="1267666"/>
                      <a:pt x="3636390" y="808239"/>
                      <a:pt x="3757585" y="804758"/>
                    </a:cubicBezTo>
                    <a:cubicBezTo>
                      <a:pt x="3878780" y="801277"/>
                      <a:pt x="4030439" y="1151967"/>
                      <a:pt x="4142782" y="1015187"/>
                    </a:cubicBezTo>
                    <a:cubicBezTo>
                      <a:pt x="4255125" y="878407"/>
                      <a:pt x="4383500" y="643268"/>
                      <a:pt x="4431644" y="568884"/>
                    </a:cubicBezTo>
                  </a:path>
                </a:pathLst>
              </a:custGeom>
              <a:ln w="28575" cmpd="sng">
                <a:solidFill>
                  <a:schemeClr val="tx2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820405" y="5805602"/>
            <a:ext cx="4065419" cy="984983"/>
            <a:chOff x="1328926" y="4933496"/>
            <a:chExt cx="4065419" cy="984983"/>
          </a:xfrm>
        </p:grpSpPr>
        <p:sp>
          <p:nvSpPr>
            <p:cNvPr id="44" name="TextBox 43"/>
            <p:cNvSpPr txBox="1"/>
            <p:nvPr/>
          </p:nvSpPr>
          <p:spPr>
            <a:xfrm>
              <a:off x="1328926" y="5456814"/>
              <a:ext cx="26100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Lucida Bright" charset="0"/>
                  <a:ea typeface="Lucida Bright" charset="0"/>
                  <a:cs typeface="Lucida Bright" charset="0"/>
                </a:rPr>
                <a:t>Amplitude skew</a:t>
              </a:r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5394345" y="4933496"/>
              <a:ext cx="0" cy="565005"/>
            </a:xfrm>
            <a:prstGeom prst="line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394345" y="5557985"/>
              <a:ext cx="0" cy="318930"/>
            </a:xfrm>
            <a:prstGeom prst="line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3938936" y="5823736"/>
              <a:ext cx="1324399" cy="53179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  <a:headEnd type="none"/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reeform 4"/>
          <p:cNvSpPr/>
          <p:nvPr/>
        </p:nvSpPr>
        <p:spPr>
          <a:xfrm>
            <a:off x="1814945" y="2627578"/>
            <a:ext cx="2382982" cy="1210131"/>
          </a:xfrm>
          <a:custGeom>
            <a:avLst/>
            <a:gdLst>
              <a:gd name="connsiteX0" fmla="*/ 0 w 2382982"/>
              <a:gd name="connsiteY0" fmla="*/ 60204 h 1210131"/>
              <a:gd name="connsiteX1" fmla="*/ 1357746 w 2382982"/>
              <a:gd name="connsiteY1" fmla="*/ 129477 h 1210131"/>
              <a:gd name="connsiteX2" fmla="*/ 2382982 w 2382982"/>
              <a:gd name="connsiteY2" fmla="*/ 1210131 h 1210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982" h="1210131">
                <a:moveTo>
                  <a:pt x="0" y="60204"/>
                </a:moveTo>
                <a:cubicBezTo>
                  <a:pt x="480291" y="-987"/>
                  <a:pt x="960582" y="-62177"/>
                  <a:pt x="1357746" y="129477"/>
                </a:cubicBezTo>
                <a:cubicBezTo>
                  <a:pt x="1754910" y="321131"/>
                  <a:pt x="2382982" y="1210131"/>
                  <a:pt x="2382982" y="1210131"/>
                </a:cubicBezTo>
              </a:path>
            </a:pathLst>
          </a:custGeom>
          <a:noFill/>
          <a:ln w="38100" cmpd="sng"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759527" y="3006436"/>
            <a:ext cx="6358628" cy="3020113"/>
            <a:chOff x="1759527" y="3006436"/>
            <a:chExt cx="6358628" cy="3020113"/>
          </a:xfrm>
        </p:grpSpPr>
        <p:sp>
          <p:nvSpPr>
            <p:cNvPr id="29" name="TextBox 28"/>
            <p:cNvSpPr txBox="1"/>
            <p:nvPr/>
          </p:nvSpPr>
          <p:spPr>
            <a:xfrm>
              <a:off x="6480673" y="4298767"/>
              <a:ext cx="59636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/>
                <a:t>+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4843191" y="5498255"/>
              <a:ext cx="327496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/>
            <p:cNvGrpSpPr/>
            <p:nvPr/>
          </p:nvGrpSpPr>
          <p:grpSpPr>
            <a:xfrm>
              <a:off x="5425589" y="4874927"/>
              <a:ext cx="2364080" cy="585119"/>
              <a:chOff x="5605699" y="4910472"/>
              <a:chExt cx="2364080" cy="707994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5605699" y="4924679"/>
                <a:ext cx="1191355" cy="693787"/>
                <a:chOff x="879313" y="2183573"/>
                <a:chExt cx="2413323" cy="1117351"/>
              </a:xfrm>
            </p:grpSpPr>
            <p:sp>
              <p:nvSpPr>
                <p:cNvPr id="36" name="Freeform 35"/>
                <p:cNvSpPr/>
                <p:nvPr/>
              </p:nvSpPr>
              <p:spPr>
                <a:xfrm>
                  <a:off x="879313" y="2183573"/>
                  <a:ext cx="1221968" cy="1117351"/>
                </a:xfrm>
                <a:custGeom>
                  <a:avLst/>
                  <a:gdLst>
                    <a:gd name="connsiteX0" fmla="*/ 0 w 4457907"/>
                    <a:gd name="connsiteY0" fmla="*/ 844407 h 1393813"/>
                    <a:gd name="connsiteX1" fmla="*/ 595269 w 4457907"/>
                    <a:gd name="connsiteY1" fmla="*/ 10929 h 1393813"/>
                    <a:gd name="connsiteX2" fmla="*/ 1666754 w 4457907"/>
                    <a:gd name="connsiteY2" fmla="*/ 1373599 h 1393813"/>
                    <a:gd name="connsiteX3" fmla="*/ 2764696 w 4457907"/>
                    <a:gd name="connsiteY3" fmla="*/ 10929 h 1393813"/>
                    <a:gd name="connsiteX4" fmla="*/ 3862637 w 4457907"/>
                    <a:gd name="connsiteY4" fmla="*/ 1386829 h 1393813"/>
                    <a:gd name="connsiteX5" fmla="*/ 4457907 w 4457907"/>
                    <a:gd name="connsiteY5" fmla="*/ 579811 h 1393813"/>
                    <a:gd name="connsiteX0" fmla="*/ 0 w 4457907"/>
                    <a:gd name="connsiteY0" fmla="*/ 857806 h 1407212"/>
                    <a:gd name="connsiteX1" fmla="*/ 647797 w 4457907"/>
                    <a:gd name="connsiteY1" fmla="*/ 10663 h 1407212"/>
                    <a:gd name="connsiteX2" fmla="*/ 1666754 w 4457907"/>
                    <a:gd name="connsiteY2" fmla="*/ 1386998 h 1407212"/>
                    <a:gd name="connsiteX3" fmla="*/ 2764696 w 4457907"/>
                    <a:gd name="connsiteY3" fmla="*/ 24328 h 1407212"/>
                    <a:gd name="connsiteX4" fmla="*/ 3862637 w 4457907"/>
                    <a:gd name="connsiteY4" fmla="*/ 1400228 h 1407212"/>
                    <a:gd name="connsiteX5" fmla="*/ 4457907 w 4457907"/>
                    <a:gd name="connsiteY5" fmla="*/ 593210 h 1407212"/>
                    <a:gd name="connsiteX0" fmla="*/ 0 w 4484170"/>
                    <a:gd name="connsiteY0" fmla="*/ 819184 h 1409585"/>
                    <a:gd name="connsiteX1" fmla="*/ 674060 w 4484170"/>
                    <a:gd name="connsiteY1" fmla="*/ 13036 h 1409585"/>
                    <a:gd name="connsiteX2" fmla="*/ 1693017 w 4484170"/>
                    <a:gd name="connsiteY2" fmla="*/ 1389371 h 1409585"/>
                    <a:gd name="connsiteX3" fmla="*/ 2790959 w 4484170"/>
                    <a:gd name="connsiteY3" fmla="*/ 26701 h 1409585"/>
                    <a:gd name="connsiteX4" fmla="*/ 3888900 w 4484170"/>
                    <a:gd name="connsiteY4" fmla="*/ 1402601 h 1409585"/>
                    <a:gd name="connsiteX5" fmla="*/ 4484170 w 4484170"/>
                    <a:gd name="connsiteY5" fmla="*/ 595583 h 1409585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90959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25301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389059"/>
                    <a:gd name="connsiteX1" fmla="*/ 674060 w 4484170"/>
                    <a:gd name="connsiteY1" fmla="*/ 12723 h 1389059"/>
                    <a:gd name="connsiteX2" fmla="*/ 1693017 w 4484170"/>
                    <a:gd name="connsiteY2" fmla="*/ 1389058 h 1389059"/>
                    <a:gd name="connsiteX3" fmla="*/ 2725301 w 4484170"/>
                    <a:gd name="connsiteY3" fmla="*/ 26388 h 1389059"/>
                    <a:gd name="connsiteX4" fmla="*/ 3744451 w 4484170"/>
                    <a:gd name="connsiteY4" fmla="*/ 1374958 h 1389059"/>
                    <a:gd name="connsiteX5" fmla="*/ 4484170 w 4484170"/>
                    <a:gd name="connsiteY5" fmla="*/ 595270 h 1389059"/>
                    <a:gd name="connsiteX0" fmla="*/ 0 w 4418512"/>
                    <a:gd name="connsiteY0" fmla="*/ 818871 h 1389060"/>
                    <a:gd name="connsiteX1" fmla="*/ 674060 w 4418512"/>
                    <a:gd name="connsiteY1" fmla="*/ 12723 h 1389060"/>
                    <a:gd name="connsiteX2" fmla="*/ 1693017 w 4418512"/>
                    <a:gd name="connsiteY2" fmla="*/ 1389058 h 1389060"/>
                    <a:gd name="connsiteX3" fmla="*/ 2725301 w 4418512"/>
                    <a:gd name="connsiteY3" fmla="*/ 26388 h 1389060"/>
                    <a:gd name="connsiteX4" fmla="*/ 3744451 w 4418512"/>
                    <a:gd name="connsiteY4" fmla="*/ 1374958 h 1389060"/>
                    <a:gd name="connsiteX5" fmla="*/ 4418512 w 4418512"/>
                    <a:gd name="connsiteY5" fmla="*/ 554275 h 1389060"/>
                    <a:gd name="connsiteX0" fmla="*/ 0 w 4418512"/>
                    <a:gd name="connsiteY0" fmla="*/ 819816 h 1390006"/>
                    <a:gd name="connsiteX1" fmla="*/ 674060 w 4418512"/>
                    <a:gd name="connsiteY1" fmla="*/ 13668 h 1390006"/>
                    <a:gd name="connsiteX2" fmla="*/ 1693017 w 4418512"/>
                    <a:gd name="connsiteY2" fmla="*/ 1390003 h 1390006"/>
                    <a:gd name="connsiteX3" fmla="*/ 2751565 w 4418512"/>
                    <a:gd name="connsiteY3" fmla="*/ 3 h 1390006"/>
                    <a:gd name="connsiteX4" fmla="*/ 3744451 w 4418512"/>
                    <a:gd name="connsiteY4" fmla="*/ 1375903 h 1390006"/>
                    <a:gd name="connsiteX5" fmla="*/ 4418512 w 4418512"/>
                    <a:gd name="connsiteY5" fmla="*/ 555220 h 1390006"/>
                    <a:gd name="connsiteX0" fmla="*/ 0 w 4418512"/>
                    <a:gd name="connsiteY0" fmla="*/ 819814 h 1396059"/>
                    <a:gd name="connsiteX1" fmla="*/ 674060 w 4418512"/>
                    <a:gd name="connsiteY1" fmla="*/ 13666 h 1396059"/>
                    <a:gd name="connsiteX2" fmla="*/ 1693017 w 4418512"/>
                    <a:gd name="connsiteY2" fmla="*/ 1390001 h 1396059"/>
                    <a:gd name="connsiteX3" fmla="*/ 2751565 w 4418512"/>
                    <a:gd name="connsiteY3" fmla="*/ 1 h 1396059"/>
                    <a:gd name="connsiteX4" fmla="*/ 3757584 w 4418512"/>
                    <a:gd name="connsiteY4" fmla="*/ 1389565 h 1396059"/>
                    <a:gd name="connsiteX5" fmla="*/ 4418512 w 4418512"/>
                    <a:gd name="connsiteY5" fmla="*/ 555218 h 1396059"/>
                    <a:gd name="connsiteX0" fmla="*/ 0 w 4326590"/>
                    <a:gd name="connsiteY0" fmla="*/ 819814 h 1403209"/>
                    <a:gd name="connsiteX1" fmla="*/ 674060 w 4326590"/>
                    <a:gd name="connsiteY1" fmla="*/ 13666 h 1403209"/>
                    <a:gd name="connsiteX2" fmla="*/ 1693017 w 4326590"/>
                    <a:gd name="connsiteY2" fmla="*/ 1390001 h 1403209"/>
                    <a:gd name="connsiteX3" fmla="*/ 2751565 w 4326590"/>
                    <a:gd name="connsiteY3" fmla="*/ 1 h 1403209"/>
                    <a:gd name="connsiteX4" fmla="*/ 3757584 w 4326590"/>
                    <a:gd name="connsiteY4" fmla="*/ 1389565 h 1403209"/>
                    <a:gd name="connsiteX5" fmla="*/ 4326590 w 4326590"/>
                    <a:gd name="connsiteY5" fmla="*/ 746527 h 1403209"/>
                    <a:gd name="connsiteX0" fmla="*/ 0 w 4431644"/>
                    <a:gd name="connsiteY0" fmla="*/ 819814 h 1396452"/>
                    <a:gd name="connsiteX1" fmla="*/ 674060 w 4431644"/>
                    <a:gd name="connsiteY1" fmla="*/ 13666 h 1396452"/>
                    <a:gd name="connsiteX2" fmla="*/ 1693017 w 4431644"/>
                    <a:gd name="connsiteY2" fmla="*/ 1390001 h 1396452"/>
                    <a:gd name="connsiteX3" fmla="*/ 2751565 w 4431644"/>
                    <a:gd name="connsiteY3" fmla="*/ 1 h 1396452"/>
                    <a:gd name="connsiteX4" fmla="*/ 3757584 w 4431644"/>
                    <a:gd name="connsiteY4" fmla="*/ 1389565 h 1396452"/>
                    <a:gd name="connsiteX5" fmla="*/ 4431644 w 4431644"/>
                    <a:gd name="connsiteY5" fmla="*/ 568885 h 139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31644" h="1396452">
                      <a:moveTo>
                        <a:pt x="0" y="819814"/>
                      </a:moveTo>
                      <a:cubicBezTo>
                        <a:pt x="211265" y="372640"/>
                        <a:pt x="391891" y="-81365"/>
                        <a:pt x="674060" y="13666"/>
                      </a:cubicBezTo>
                      <a:cubicBezTo>
                        <a:pt x="956230" y="108697"/>
                        <a:pt x="1346766" y="1392278"/>
                        <a:pt x="1693017" y="1390001"/>
                      </a:cubicBezTo>
                      <a:cubicBezTo>
                        <a:pt x="2039268" y="1387724"/>
                        <a:pt x="2407471" y="74"/>
                        <a:pt x="2751565" y="1"/>
                      </a:cubicBezTo>
                      <a:cubicBezTo>
                        <a:pt x="3095659" y="-72"/>
                        <a:pt x="3477571" y="1294751"/>
                        <a:pt x="3757584" y="1389565"/>
                      </a:cubicBezTo>
                      <a:cubicBezTo>
                        <a:pt x="4037597" y="1484379"/>
                        <a:pt x="4431644" y="568885"/>
                        <a:pt x="4431644" y="568885"/>
                      </a:cubicBezTo>
                    </a:path>
                  </a:pathLst>
                </a:custGeom>
                <a:ln w="28575" cmpd="sng">
                  <a:solidFill>
                    <a:schemeClr val="accent2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Freeform 36"/>
                <p:cNvSpPr/>
                <p:nvPr/>
              </p:nvSpPr>
              <p:spPr>
                <a:xfrm>
                  <a:off x="2070668" y="2183573"/>
                  <a:ext cx="1221968" cy="1117351"/>
                </a:xfrm>
                <a:custGeom>
                  <a:avLst/>
                  <a:gdLst>
                    <a:gd name="connsiteX0" fmla="*/ 0 w 4457907"/>
                    <a:gd name="connsiteY0" fmla="*/ 844407 h 1393813"/>
                    <a:gd name="connsiteX1" fmla="*/ 595269 w 4457907"/>
                    <a:gd name="connsiteY1" fmla="*/ 10929 h 1393813"/>
                    <a:gd name="connsiteX2" fmla="*/ 1666754 w 4457907"/>
                    <a:gd name="connsiteY2" fmla="*/ 1373599 h 1393813"/>
                    <a:gd name="connsiteX3" fmla="*/ 2764696 w 4457907"/>
                    <a:gd name="connsiteY3" fmla="*/ 10929 h 1393813"/>
                    <a:gd name="connsiteX4" fmla="*/ 3862637 w 4457907"/>
                    <a:gd name="connsiteY4" fmla="*/ 1386829 h 1393813"/>
                    <a:gd name="connsiteX5" fmla="*/ 4457907 w 4457907"/>
                    <a:gd name="connsiteY5" fmla="*/ 579811 h 1393813"/>
                    <a:gd name="connsiteX0" fmla="*/ 0 w 4457907"/>
                    <a:gd name="connsiteY0" fmla="*/ 857806 h 1407212"/>
                    <a:gd name="connsiteX1" fmla="*/ 647797 w 4457907"/>
                    <a:gd name="connsiteY1" fmla="*/ 10663 h 1407212"/>
                    <a:gd name="connsiteX2" fmla="*/ 1666754 w 4457907"/>
                    <a:gd name="connsiteY2" fmla="*/ 1386998 h 1407212"/>
                    <a:gd name="connsiteX3" fmla="*/ 2764696 w 4457907"/>
                    <a:gd name="connsiteY3" fmla="*/ 24328 h 1407212"/>
                    <a:gd name="connsiteX4" fmla="*/ 3862637 w 4457907"/>
                    <a:gd name="connsiteY4" fmla="*/ 1400228 h 1407212"/>
                    <a:gd name="connsiteX5" fmla="*/ 4457907 w 4457907"/>
                    <a:gd name="connsiteY5" fmla="*/ 593210 h 1407212"/>
                    <a:gd name="connsiteX0" fmla="*/ 0 w 4484170"/>
                    <a:gd name="connsiteY0" fmla="*/ 819184 h 1409585"/>
                    <a:gd name="connsiteX1" fmla="*/ 674060 w 4484170"/>
                    <a:gd name="connsiteY1" fmla="*/ 13036 h 1409585"/>
                    <a:gd name="connsiteX2" fmla="*/ 1693017 w 4484170"/>
                    <a:gd name="connsiteY2" fmla="*/ 1389371 h 1409585"/>
                    <a:gd name="connsiteX3" fmla="*/ 2790959 w 4484170"/>
                    <a:gd name="connsiteY3" fmla="*/ 26701 h 1409585"/>
                    <a:gd name="connsiteX4" fmla="*/ 3888900 w 4484170"/>
                    <a:gd name="connsiteY4" fmla="*/ 1402601 h 1409585"/>
                    <a:gd name="connsiteX5" fmla="*/ 4484170 w 4484170"/>
                    <a:gd name="connsiteY5" fmla="*/ 595583 h 1409585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90959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25301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389059"/>
                    <a:gd name="connsiteX1" fmla="*/ 674060 w 4484170"/>
                    <a:gd name="connsiteY1" fmla="*/ 12723 h 1389059"/>
                    <a:gd name="connsiteX2" fmla="*/ 1693017 w 4484170"/>
                    <a:gd name="connsiteY2" fmla="*/ 1389058 h 1389059"/>
                    <a:gd name="connsiteX3" fmla="*/ 2725301 w 4484170"/>
                    <a:gd name="connsiteY3" fmla="*/ 26388 h 1389059"/>
                    <a:gd name="connsiteX4" fmla="*/ 3744451 w 4484170"/>
                    <a:gd name="connsiteY4" fmla="*/ 1374958 h 1389059"/>
                    <a:gd name="connsiteX5" fmla="*/ 4484170 w 4484170"/>
                    <a:gd name="connsiteY5" fmla="*/ 595270 h 1389059"/>
                    <a:gd name="connsiteX0" fmla="*/ 0 w 4418512"/>
                    <a:gd name="connsiteY0" fmla="*/ 818871 h 1389060"/>
                    <a:gd name="connsiteX1" fmla="*/ 674060 w 4418512"/>
                    <a:gd name="connsiteY1" fmla="*/ 12723 h 1389060"/>
                    <a:gd name="connsiteX2" fmla="*/ 1693017 w 4418512"/>
                    <a:gd name="connsiteY2" fmla="*/ 1389058 h 1389060"/>
                    <a:gd name="connsiteX3" fmla="*/ 2725301 w 4418512"/>
                    <a:gd name="connsiteY3" fmla="*/ 26388 h 1389060"/>
                    <a:gd name="connsiteX4" fmla="*/ 3744451 w 4418512"/>
                    <a:gd name="connsiteY4" fmla="*/ 1374958 h 1389060"/>
                    <a:gd name="connsiteX5" fmla="*/ 4418512 w 4418512"/>
                    <a:gd name="connsiteY5" fmla="*/ 554275 h 1389060"/>
                    <a:gd name="connsiteX0" fmla="*/ 0 w 4418512"/>
                    <a:gd name="connsiteY0" fmla="*/ 819816 h 1390006"/>
                    <a:gd name="connsiteX1" fmla="*/ 674060 w 4418512"/>
                    <a:gd name="connsiteY1" fmla="*/ 13668 h 1390006"/>
                    <a:gd name="connsiteX2" fmla="*/ 1693017 w 4418512"/>
                    <a:gd name="connsiteY2" fmla="*/ 1390003 h 1390006"/>
                    <a:gd name="connsiteX3" fmla="*/ 2751565 w 4418512"/>
                    <a:gd name="connsiteY3" fmla="*/ 3 h 1390006"/>
                    <a:gd name="connsiteX4" fmla="*/ 3744451 w 4418512"/>
                    <a:gd name="connsiteY4" fmla="*/ 1375903 h 1390006"/>
                    <a:gd name="connsiteX5" fmla="*/ 4418512 w 4418512"/>
                    <a:gd name="connsiteY5" fmla="*/ 555220 h 1390006"/>
                    <a:gd name="connsiteX0" fmla="*/ 0 w 4418512"/>
                    <a:gd name="connsiteY0" fmla="*/ 819814 h 1396059"/>
                    <a:gd name="connsiteX1" fmla="*/ 674060 w 4418512"/>
                    <a:gd name="connsiteY1" fmla="*/ 13666 h 1396059"/>
                    <a:gd name="connsiteX2" fmla="*/ 1693017 w 4418512"/>
                    <a:gd name="connsiteY2" fmla="*/ 1390001 h 1396059"/>
                    <a:gd name="connsiteX3" fmla="*/ 2751565 w 4418512"/>
                    <a:gd name="connsiteY3" fmla="*/ 1 h 1396059"/>
                    <a:gd name="connsiteX4" fmla="*/ 3757584 w 4418512"/>
                    <a:gd name="connsiteY4" fmla="*/ 1389565 h 1396059"/>
                    <a:gd name="connsiteX5" fmla="*/ 4418512 w 4418512"/>
                    <a:gd name="connsiteY5" fmla="*/ 555218 h 1396059"/>
                    <a:gd name="connsiteX0" fmla="*/ 0 w 4326590"/>
                    <a:gd name="connsiteY0" fmla="*/ 819814 h 1403209"/>
                    <a:gd name="connsiteX1" fmla="*/ 674060 w 4326590"/>
                    <a:gd name="connsiteY1" fmla="*/ 13666 h 1403209"/>
                    <a:gd name="connsiteX2" fmla="*/ 1693017 w 4326590"/>
                    <a:gd name="connsiteY2" fmla="*/ 1390001 h 1403209"/>
                    <a:gd name="connsiteX3" fmla="*/ 2751565 w 4326590"/>
                    <a:gd name="connsiteY3" fmla="*/ 1 h 1403209"/>
                    <a:gd name="connsiteX4" fmla="*/ 3757584 w 4326590"/>
                    <a:gd name="connsiteY4" fmla="*/ 1389565 h 1403209"/>
                    <a:gd name="connsiteX5" fmla="*/ 4326590 w 4326590"/>
                    <a:gd name="connsiteY5" fmla="*/ 746527 h 1403209"/>
                    <a:gd name="connsiteX0" fmla="*/ 0 w 4431644"/>
                    <a:gd name="connsiteY0" fmla="*/ 819814 h 1396452"/>
                    <a:gd name="connsiteX1" fmla="*/ 674060 w 4431644"/>
                    <a:gd name="connsiteY1" fmla="*/ 13666 h 1396452"/>
                    <a:gd name="connsiteX2" fmla="*/ 1693017 w 4431644"/>
                    <a:gd name="connsiteY2" fmla="*/ 1390001 h 1396452"/>
                    <a:gd name="connsiteX3" fmla="*/ 2751565 w 4431644"/>
                    <a:gd name="connsiteY3" fmla="*/ 1 h 1396452"/>
                    <a:gd name="connsiteX4" fmla="*/ 3757584 w 4431644"/>
                    <a:gd name="connsiteY4" fmla="*/ 1389565 h 1396452"/>
                    <a:gd name="connsiteX5" fmla="*/ 4431644 w 4431644"/>
                    <a:gd name="connsiteY5" fmla="*/ 568885 h 139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31644" h="1396452">
                      <a:moveTo>
                        <a:pt x="0" y="819814"/>
                      </a:moveTo>
                      <a:cubicBezTo>
                        <a:pt x="211265" y="372640"/>
                        <a:pt x="391891" y="-81365"/>
                        <a:pt x="674060" y="13666"/>
                      </a:cubicBezTo>
                      <a:cubicBezTo>
                        <a:pt x="956230" y="108697"/>
                        <a:pt x="1346766" y="1392278"/>
                        <a:pt x="1693017" y="1390001"/>
                      </a:cubicBezTo>
                      <a:cubicBezTo>
                        <a:pt x="2039268" y="1387724"/>
                        <a:pt x="2407471" y="74"/>
                        <a:pt x="2751565" y="1"/>
                      </a:cubicBezTo>
                      <a:cubicBezTo>
                        <a:pt x="3095659" y="-72"/>
                        <a:pt x="3477571" y="1294751"/>
                        <a:pt x="3757584" y="1389565"/>
                      </a:cubicBezTo>
                      <a:cubicBezTo>
                        <a:pt x="4037597" y="1484379"/>
                        <a:pt x="4431644" y="568885"/>
                        <a:pt x="4431644" y="568885"/>
                      </a:cubicBezTo>
                    </a:path>
                  </a:pathLst>
                </a:custGeom>
                <a:ln w="28575" cmpd="sng">
                  <a:solidFill>
                    <a:schemeClr val="accent2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6782657" y="4910472"/>
                <a:ext cx="1187122" cy="693787"/>
                <a:chOff x="855929" y="2183573"/>
                <a:chExt cx="2404749" cy="1117351"/>
              </a:xfrm>
            </p:grpSpPr>
            <p:sp>
              <p:nvSpPr>
                <p:cNvPr id="34" name="Freeform 33"/>
                <p:cNvSpPr/>
                <p:nvPr/>
              </p:nvSpPr>
              <p:spPr>
                <a:xfrm>
                  <a:off x="855929" y="2183573"/>
                  <a:ext cx="1221969" cy="1117351"/>
                </a:xfrm>
                <a:custGeom>
                  <a:avLst/>
                  <a:gdLst>
                    <a:gd name="connsiteX0" fmla="*/ 0 w 4457907"/>
                    <a:gd name="connsiteY0" fmla="*/ 844407 h 1393813"/>
                    <a:gd name="connsiteX1" fmla="*/ 595269 w 4457907"/>
                    <a:gd name="connsiteY1" fmla="*/ 10929 h 1393813"/>
                    <a:gd name="connsiteX2" fmla="*/ 1666754 w 4457907"/>
                    <a:gd name="connsiteY2" fmla="*/ 1373599 h 1393813"/>
                    <a:gd name="connsiteX3" fmla="*/ 2764696 w 4457907"/>
                    <a:gd name="connsiteY3" fmla="*/ 10929 h 1393813"/>
                    <a:gd name="connsiteX4" fmla="*/ 3862637 w 4457907"/>
                    <a:gd name="connsiteY4" fmla="*/ 1386829 h 1393813"/>
                    <a:gd name="connsiteX5" fmla="*/ 4457907 w 4457907"/>
                    <a:gd name="connsiteY5" fmla="*/ 579811 h 1393813"/>
                    <a:gd name="connsiteX0" fmla="*/ 0 w 4457907"/>
                    <a:gd name="connsiteY0" fmla="*/ 857806 h 1407212"/>
                    <a:gd name="connsiteX1" fmla="*/ 647797 w 4457907"/>
                    <a:gd name="connsiteY1" fmla="*/ 10663 h 1407212"/>
                    <a:gd name="connsiteX2" fmla="*/ 1666754 w 4457907"/>
                    <a:gd name="connsiteY2" fmla="*/ 1386998 h 1407212"/>
                    <a:gd name="connsiteX3" fmla="*/ 2764696 w 4457907"/>
                    <a:gd name="connsiteY3" fmla="*/ 24328 h 1407212"/>
                    <a:gd name="connsiteX4" fmla="*/ 3862637 w 4457907"/>
                    <a:gd name="connsiteY4" fmla="*/ 1400228 h 1407212"/>
                    <a:gd name="connsiteX5" fmla="*/ 4457907 w 4457907"/>
                    <a:gd name="connsiteY5" fmla="*/ 593210 h 1407212"/>
                    <a:gd name="connsiteX0" fmla="*/ 0 w 4484170"/>
                    <a:gd name="connsiteY0" fmla="*/ 819184 h 1409585"/>
                    <a:gd name="connsiteX1" fmla="*/ 674060 w 4484170"/>
                    <a:gd name="connsiteY1" fmla="*/ 13036 h 1409585"/>
                    <a:gd name="connsiteX2" fmla="*/ 1693017 w 4484170"/>
                    <a:gd name="connsiteY2" fmla="*/ 1389371 h 1409585"/>
                    <a:gd name="connsiteX3" fmla="*/ 2790959 w 4484170"/>
                    <a:gd name="connsiteY3" fmla="*/ 26701 h 1409585"/>
                    <a:gd name="connsiteX4" fmla="*/ 3888900 w 4484170"/>
                    <a:gd name="connsiteY4" fmla="*/ 1402601 h 1409585"/>
                    <a:gd name="connsiteX5" fmla="*/ 4484170 w 4484170"/>
                    <a:gd name="connsiteY5" fmla="*/ 595583 h 1409585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90959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25301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389059"/>
                    <a:gd name="connsiteX1" fmla="*/ 674060 w 4484170"/>
                    <a:gd name="connsiteY1" fmla="*/ 12723 h 1389059"/>
                    <a:gd name="connsiteX2" fmla="*/ 1693017 w 4484170"/>
                    <a:gd name="connsiteY2" fmla="*/ 1389058 h 1389059"/>
                    <a:gd name="connsiteX3" fmla="*/ 2725301 w 4484170"/>
                    <a:gd name="connsiteY3" fmla="*/ 26388 h 1389059"/>
                    <a:gd name="connsiteX4" fmla="*/ 3744451 w 4484170"/>
                    <a:gd name="connsiteY4" fmla="*/ 1374958 h 1389059"/>
                    <a:gd name="connsiteX5" fmla="*/ 4484170 w 4484170"/>
                    <a:gd name="connsiteY5" fmla="*/ 595270 h 1389059"/>
                    <a:gd name="connsiteX0" fmla="*/ 0 w 4418512"/>
                    <a:gd name="connsiteY0" fmla="*/ 818871 h 1389060"/>
                    <a:gd name="connsiteX1" fmla="*/ 674060 w 4418512"/>
                    <a:gd name="connsiteY1" fmla="*/ 12723 h 1389060"/>
                    <a:gd name="connsiteX2" fmla="*/ 1693017 w 4418512"/>
                    <a:gd name="connsiteY2" fmla="*/ 1389058 h 1389060"/>
                    <a:gd name="connsiteX3" fmla="*/ 2725301 w 4418512"/>
                    <a:gd name="connsiteY3" fmla="*/ 26388 h 1389060"/>
                    <a:gd name="connsiteX4" fmla="*/ 3744451 w 4418512"/>
                    <a:gd name="connsiteY4" fmla="*/ 1374958 h 1389060"/>
                    <a:gd name="connsiteX5" fmla="*/ 4418512 w 4418512"/>
                    <a:gd name="connsiteY5" fmla="*/ 554275 h 1389060"/>
                    <a:gd name="connsiteX0" fmla="*/ 0 w 4418512"/>
                    <a:gd name="connsiteY0" fmla="*/ 819816 h 1390006"/>
                    <a:gd name="connsiteX1" fmla="*/ 674060 w 4418512"/>
                    <a:gd name="connsiteY1" fmla="*/ 13668 h 1390006"/>
                    <a:gd name="connsiteX2" fmla="*/ 1693017 w 4418512"/>
                    <a:gd name="connsiteY2" fmla="*/ 1390003 h 1390006"/>
                    <a:gd name="connsiteX3" fmla="*/ 2751565 w 4418512"/>
                    <a:gd name="connsiteY3" fmla="*/ 3 h 1390006"/>
                    <a:gd name="connsiteX4" fmla="*/ 3744451 w 4418512"/>
                    <a:gd name="connsiteY4" fmla="*/ 1375903 h 1390006"/>
                    <a:gd name="connsiteX5" fmla="*/ 4418512 w 4418512"/>
                    <a:gd name="connsiteY5" fmla="*/ 555220 h 1390006"/>
                    <a:gd name="connsiteX0" fmla="*/ 0 w 4418512"/>
                    <a:gd name="connsiteY0" fmla="*/ 819814 h 1396059"/>
                    <a:gd name="connsiteX1" fmla="*/ 674060 w 4418512"/>
                    <a:gd name="connsiteY1" fmla="*/ 13666 h 1396059"/>
                    <a:gd name="connsiteX2" fmla="*/ 1693017 w 4418512"/>
                    <a:gd name="connsiteY2" fmla="*/ 1390001 h 1396059"/>
                    <a:gd name="connsiteX3" fmla="*/ 2751565 w 4418512"/>
                    <a:gd name="connsiteY3" fmla="*/ 1 h 1396059"/>
                    <a:gd name="connsiteX4" fmla="*/ 3757584 w 4418512"/>
                    <a:gd name="connsiteY4" fmla="*/ 1389565 h 1396059"/>
                    <a:gd name="connsiteX5" fmla="*/ 4418512 w 4418512"/>
                    <a:gd name="connsiteY5" fmla="*/ 555218 h 1396059"/>
                    <a:gd name="connsiteX0" fmla="*/ 0 w 4326590"/>
                    <a:gd name="connsiteY0" fmla="*/ 819814 h 1403209"/>
                    <a:gd name="connsiteX1" fmla="*/ 674060 w 4326590"/>
                    <a:gd name="connsiteY1" fmla="*/ 13666 h 1403209"/>
                    <a:gd name="connsiteX2" fmla="*/ 1693017 w 4326590"/>
                    <a:gd name="connsiteY2" fmla="*/ 1390001 h 1403209"/>
                    <a:gd name="connsiteX3" fmla="*/ 2751565 w 4326590"/>
                    <a:gd name="connsiteY3" fmla="*/ 1 h 1403209"/>
                    <a:gd name="connsiteX4" fmla="*/ 3757584 w 4326590"/>
                    <a:gd name="connsiteY4" fmla="*/ 1389565 h 1403209"/>
                    <a:gd name="connsiteX5" fmla="*/ 4326590 w 4326590"/>
                    <a:gd name="connsiteY5" fmla="*/ 746527 h 1403209"/>
                    <a:gd name="connsiteX0" fmla="*/ 0 w 4431644"/>
                    <a:gd name="connsiteY0" fmla="*/ 819814 h 1396452"/>
                    <a:gd name="connsiteX1" fmla="*/ 674060 w 4431644"/>
                    <a:gd name="connsiteY1" fmla="*/ 13666 h 1396452"/>
                    <a:gd name="connsiteX2" fmla="*/ 1693017 w 4431644"/>
                    <a:gd name="connsiteY2" fmla="*/ 1390001 h 1396452"/>
                    <a:gd name="connsiteX3" fmla="*/ 2751565 w 4431644"/>
                    <a:gd name="connsiteY3" fmla="*/ 1 h 1396452"/>
                    <a:gd name="connsiteX4" fmla="*/ 3757584 w 4431644"/>
                    <a:gd name="connsiteY4" fmla="*/ 1389565 h 1396452"/>
                    <a:gd name="connsiteX5" fmla="*/ 4431644 w 4431644"/>
                    <a:gd name="connsiteY5" fmla="*/ 568885 h 139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31644" h="1396452">
                      <a:moveTo>
                        <a:pt x="0" y="819814"/>
                      </a:moveTo>
                      <a:cubicBezTo>
                        <a:pt x="211265" y="372640"/>
                        <a:pt x="391891" y="-81365"/>
                        <a:pt x="674060" y="13666"/>
                      </a:cubicBezTo>
                      <a:cubicBezTo>
                        <a:pt x="956230" y="108697"/>
                        <a:pt x="1346766" y="1392278"/>
                        <a:pt x="1693017" y="1390001"/>
                      </a:cubicBezTo>
                      <a:cubicBezTo>
                        <a:pt x="2039268" y="1387724"/>
                        <a:pt x="2407471" y="74"/>
                        <a:pt x="2751565" y="1"/>
                      </a:cubicBezTo>
                      <a:cubicBezTo>
                        <a:pt x="3095659" y="-72"/>
                        <a:pt x="3477571" y="1294751"/>
                        <a:pt x="3757584" y="1389565"/>
                      </a:cubicBezTo>
                      <a:cubicBezTo>
                        <a:pt x="4037597" y="1484379"/>
                        <a:pt x="4431644" y="568885"/>
                        <a:pt x="4431644" y="568885"/>
                      </a:cubicBezTo>
                    </a:path>
                  </a:pathLst>
                </a:custGeom>
                <a:ln w="28575" cmpd="sng">
                  <a:solidFill>
                    <a:schemeClr val="accent2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Freeform 34"/>
                <p:cNvSpPr/>
                <p:nvPr/>
              </p:nvSpPr>
              <p:spPr>
                <a:xfrm>
                  <a:off x="2038709" y="2183573"/>
                  <a:ext cx="1221969" cy="1117351"/>
                </a:xfrm>
                <a:custGeom>
                  <a:avLst/>
                  <a:gdLst>
                    <a:gd name="connsiteX0" fmla="*/ 0 w 4457907"/>
                    <a:gd name="connsiteY0" fmla="*/ 844407 h 1393813"/>
                    <a:gd name="connsiteX1" fmla="*/ 595269 w 4457907"/>
                    <a:gd name="connsiteY1" fmla="*/ 10929 h 1393813"/>
                    <a:gd name="connsiteX2" fmla="*/ 1666754 w 4457907"/>
                    <a:gd name="connsiteY2" fmla="*/ 1373599 h 1393813"/>
                    <a:gd name="connsiteX3" fmla="*/ 2764696 w 4457907"/>
                    <a:gd name="connsiteY3" fmla="*/ 10929 h 1393813"/>
                    <a:gd name="connsiteX4" fmla="*/ 3862637 w 4457907"/>
                    <a:gd name="connsiteY4" fmla="*/ 1386829 h 1393813"/>
                    <a:gd name="connsiteX5" fmla="*/ 4457907 w 4457907"/>
                    <a:gd name="connsiteY5" fmla="*/ 579811 h 1393813"/>
                    <a:gd name="connsiteX0" fmla="*/ 0 w 4457907"/>
                    <a:gd name="connsiteY0" fmla="*/ 857806 h 1407212"/>
                    <a:gd name="connsiteX1" fmla="*/ 647797 w 4457907"/>
                    <a:gd name="connsiteY1" fmla="*/ 10663 h 1407212"/>
                    <a:gd name="connsiteX2" fmla="*/ 1666754 w 4457907"/>
                    <a:gd name="connsiteY2" fmla="*/ 1386998 h 1407212"/>
                    <a:gd name="connsiteX3" fmla="*/ 2764696 w 4457907"/>
                    <a:gd name="connsiteY3" fmla="*/ 24328 h 1407212"/>
                    <a:gd name="connsiteX4" fmla="*/ 3862637 w 4457907"/>
                    <a:gd name="connsiteY4" fmla="*/ 1400228 h 1407212"/>
                    <a:gd name="connsiteX5" fmla="*/ 4457907 w 4457907"/>
                    <a:gd name="connsiteY5" fmla="*/ 593210 h 1407212"/>
                    <a:gd name="connsiteX0" fmla="*/ 0 w 4484170"/>
                    <a:gd name="connsiteY0" fmla="*/ 819184 h 1409585"/>
                    <a:gd name="connsiteX1" fmla="*/ 674060 w 4484170"/>
                    <a:gd name="connsiteY1" fmla="*/ 13036 h 1409585"/>
                    <a:gd name="connsiteX2" fmla="*/ 1693017 w 4484170"/>
                    <a:gd name="connsiteY2" fmla="*/ 1389371 h 1409585"/>
                    <a:gd name="connsiteX3" fmla="*/ 2790959 w 4484170"/>
                    <a:gd name="connsiteY3" fmla="*/ 26701 h 1409585"/>
                    <a:gd name="connsiteX4" fmla="*/ 3888900 w 4484170"/>
                    <a:gd name="connsiteY4" fmla="*/ 1402601 h 1409585"/>
                    <a:gd name="connsiteX5" fmla="*/ 4484170 w 4484170"/>
                    <a:gd name="connsiteY5" fmla="*/ 595583 h 1409585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90959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409272"/>
                    <a:gd name="connsiteX1" fmla="*/ 674060 w 4484170"/>
                    <a:gd name="connsiteY1" fmla="*/ 12723 h 1409272"/>
                    <a:gd name="connsiteX2" fmla="*/ 1693017 w 4484170"/>
                    <a:gd name="connsiteY2" fmla="*/ 1389058 h 1409272"/>
                    <a:gd name="connsiteX3" fmla="*/ 2725301 w 4484170"/>
                    <a:gd name="connsiteY3" fmla="*/ 26388 h 1409272"/>
                    <a:gd name="connsiteX4" fmla="*/ 3888900 w 4484170"/>
                    <a:gd name="connsiteY4" fmla="*/ 1402288 h 1409272"/>
                    <a:gd name="connsiteX5" fmla="*/ 4484170 w 4484170"/>
                    <a:gd name="connsiteY5" fmla="*/ 595270 h 1409272"/>
                    <a:gd name="connsiteX0" fmla="*/ 0 w 4484170"/>
                    <a:gd name="connsiteY0" fmla="*/ 818871 h 1389059"/>
                    <a:gd name="connsiteX1" fmla="*/ 674060 w 4484170"/>
                    <a:gd name="connsiteY1" fmla="*/ 12723 h 1389059"/>
                    <a:gd name="connsiteX2" fmla="*/ 1693017 w 4484170"/>
                    <a:gd name="connsiteY2" fmla="*/ 1389058 h 1389059"/>
                    <a:gd name="connsiteX3" fmla="*/ 2725301 w 4484170"/>
                    <a:gd name="connsiteY3" fmla="*/ 26388 h 1389059"/>
                    <a:gd name="connsiteX4" fmla="*/ 3744451 w 4484170"/>
                    <a:gd name="connsiteY4" fmla="*/ 1374958 h 1389059"/>
                    <a:gd name="connsiteX5" fmla="*/ 4484170 w 4484170"/>
                    <a:gd name="connsiteY5" fmla="*/ 595270 h 1389059"/>
                    <a:gd name="connsiteX0" fmla="*/ 0 w 4418512"/>
                    <a:gd name="connsiteY0" fmla="*/ 818871 h 1389060"/>
                    <a:gd name="connsiteX1" fmla="*/ 674060 w 4418512"/>
                    <a:gd name="connsiteY1" fmla="*/ 12723 h 1389060"/>
                    <a:gd name="connsiteX2" fmla="*/ 1693017 w 4418512"/>
                    <a:gd name="connsiteY2" fmla="*/ 1389058 h 1389060"/>
                    <a:gd name="connsiteX3" fmla="*/ 2725301 w 4418512"/>
                    <a:gd name="connsiteY3" fmla="*/ 26388 h 1389060"/>
                    <a:gd name="connsiteX4" fmla="*/ 3744451 w 4418512"/>
                    <a:gd name="connsiteY4" fmla="*/ 1374958 h 1389060"/>
                    <a:gd name="connsiteX5" fmla="*/ 4418512 w 4418512"/>
                    <a:gd name="connsiteY5" fmla="*/ 554275 h 1389060"/>
                    <a:gd name="connsiteX0" fmla="*/ 0 w 4418512"/>
                    <a:gd name="connsiteY0" fmla="*/ 819816 h 1390006"/>
                    <a:gd name="connsiteX1" fmla="*/ 674060 w 4418512"/>
                    <a:gd name="connsiteY1" fmla="*/ 13668 h 1390006"/>
                    <a:gd name="connsiteX2" fmla="*/ 1693017 w 4418512"/>
                    <a:gd name="connsiteY2" fmla="*/ 1390003 h 1390006"/>
                    <a:gd name="connsiteX3" fmla="*/ 2751565 w 4418512"/>
                    <a:gd name="connsiteY3" fmla="*/ 3 h 1390006"/>
                    <a:gd name="connsiteX4" fmla="*/ 3744451 w 4418512"/>
                    <a:gd name="connsiteY4" fmla="*/ 1375903 h 1390006"/>
                    <a:gd name="connsiteX5" fmla="*/ 4418512 w 4418512"/>
                    <a:gd name="connsiteY5" fmla="*/ 555220 h 1390006"/>
                    <a:gd name="connsiteX0" fmla="*/ 0 w 4418512"/>
                    <a:gd name="connsiteY0" fmla="*/ 819814 h 1396059"/>
                    <a:gd name="connsiteX1" fmla="*/ 674060 w 4418512"/>
                    <a:gd name="connsiteY1" fmla="*/ 13666 h 1396059"/>
                    <a:gd name="connsiteX2" fmla="*/ 1693017 w 4418512"/>
                    <a:gd name="connsiteY2" fmla="*/ 1390001 h 1396059"/>
                    <a:gd name="connsiteX3" fmla="*/ 2751565 w 4418512"/>
                    <a:gd name="connsiteY3" fmla="*/ 1 h 1396059"/>
                    <a:gd name="connsiteX4" fmla="*/ 3757584 w 4418512"/>
                    <a:gd name="connsiteY4" fmla="*/ 1389565 h 1396059"/>
                    <a:gd name="connsiteX5" fmla="*/ 4418512 w 4418512"/>
                    <a:gd name="connsiteY5" fmla="*/ 555218 h 1396059"/>
                    <a:gd name="connsiteX0" fmla="*/ 0 w 4326590"/>
                    <a:gd name="connsiteY0" fmla="*/ 819814 h 1403209"/>
                    <a:gd name="connsiteX1" fmla="*/ 674060 w 4326590"/>
                    <a:gd name="connsiteY1" fmla="*/ 13666 h 1403209"/>
                    <a:gd name="connsiteX2" fmla="*/ 1693017 w 4326590"/>
                    <a:gd name="connsiteY2" fmla="*/ 1390001 h 1403209"/>
                    <a:gd name="connsiteX3" fmla="*/ 2751565 w 4326590"/>
                    <a:gd name="connsiteY3" fmla="*/ 1 h 1403209"/>
                    <a:gd name="connsiteX4" fmla="*/ 3757584 w 4326590"/>
                    <a:gd name="connsiteY4" fmla="*/ 1389565 h 1403209"/>
                    <a:gd name="connsiteX5" fmla="*/ 4326590 w 4326590"/>
                    <a:gd name="connsiteY5" fmla="*/ 746527 h 1403209"/>
                    <a:gd name="connsiteX0" fmla="*/ 0 w 4431644"/>
                    <a:gd name="connsiteY0" fmla="*/ 819814 h 1396452"/>
                    <a:gd name="connsiteX1" fmla="*/ 674060 w 4431644"/>
                    <a:gd name="connsiteY1" fmla="*/ 13666 h 1396452"/>
                    <a:gd name="connsiteX2" fmla="*/ 1693017 w 4431644"/>
                    <a:gd name="connsiteY2" fmla="*/ 1390001 h 1396452"/>
                    <a:gd name="connsiteX3" fmla="*/ 2751565 w 4431644"/>
                    <a:gd name="connsiteY3" fmla="*/ 1 h 1396452"/>
                    <a:gd name="connsiteX4" fmla="*/ 3757584 w 4431644"/>
                    <a:gd name="connsiteY4" fmla="*/ 1389565 h 1396452"/>
                    <a:gd name="connsiteX5" fmla="*/ 4431644 w 4431644"/>
                    <a:gd name="connsiteY5" fmla="*/ 568885 h 139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31644" h="1396452">
                      <a:moveTo>
                        <a:pt x="0" y="819814"/>
                      </a:moveTo>
                      <a:cubicBezTo>
                        <a:pt x="211265" y="372640"/>
                        <a:pt x="391891" y="-81365"/>
                        <a:pt x="674060" y="13666"/>
                      </a:cubicBezTo>
                      <a:cubicBezTo>
                        <a:pt x="956230" y="108697"/>
                        <a:pt x="1346766" y="1392278"/>
                        <a:pt x="1693017" y="1390001"/>
                      </a:cubicBezTo>
                      <a:cubicBezTo>
                        <a:pt x="2039268" y="1387724"/>
                        <a:pt x="2407471" y="74"/>
                        <a:pt x="2751565" y="1"/>
                      </a:cubicBezTo>
                      <a:cubicBezTo>
                        <a:pt x="3095659" y="-72"/>
                        <a:pt x="3477571" y="1294751"/>
                        <a:pt x="3757584" y="1389565"/>
                      </a:cubicBezTo>
                      <a:cubicBezTo>
                        <a:pt x="4037597" y="1484379"/>
                        <a:pt x="4431644" y="568885"/>
                        <a:pt x="4431644" y="568885"/>
                      </a:cubicBezTo>
                    </a:path>
                  </a:pathLst>
                </a:custGeom>
                <a:ln w="28575" cmpd="sng">
                  <a:solidFill>
                    <a:schemeClr val="accent2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33" name="Picture 32" descr="vtvsqt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675"/>
            <a:stretch/>
          </p:blipFill>
          <p:spPr>
            <a:xfrm>
              <a:off x="4033748" y="4951818"/>
              <a:ext cx="782179" cy="1074731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1759527" y="3006436"/>
              <a:ext cx="2078182" cy="2479964"/>
            </a:xfrm>
            <a:custGeom>
              <a:avLst/>
              <a:gdLst>
                <a:gd name="connsiteX0" fmla="*/ 0 w 2078182"/>
                <a:gd name="connsiteY0" fmla="*/ 0 h 2479964"/>
                <a:gd name="connsiteX1" fmla="*/ 1080655 w 2078182"/>
                <a:gd name="connsiteY1" fmla="*/ 1967346 h 2479964"/>
                <a:gd name="connsiteX2" fmla="*/ 2078182 w 2078182"/>
                <a:gd name="connsiteY2" fmla="*/ 2479964 h 24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8182" h="2479964">
                  <a:moveTo>
                    <a:pt x="0" y="0"/>
                  </a:moveTo>
                  <a:cubicBezTo>
                    <a:pt x="367145" y="777009"/>
                    <a:pt x="734291" y="1554019"/>
                    <a:pt x="1080655" y="1967346"/>
                  </a:cubicBezTo>
                  <a:cubicBezTo>
                    <a:pt x="1427019" y="2380673"/>
                    <a:pt x="2078182" y="2479964"/>
                    <a:pt x="2078182" y="2479964"/>
                  </a:cubicBezTo>
                </a:path>
              </a:pathLst>
            </a:custGeom>
            <a:noFill/>
            <a:ln w="38100" cmpd="sng">
              <a:solidFill>
                <a:schemeClr val="tx1"/>
              </a:solidFill>
              <a:prstDash val="sysDash"/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243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079500" y="1184083"/>
            <a:ext cx="6985000" cy="5295900"/>
            <a:chOff x="1079500" y="1184083"/>
            <a:chExt cx="6985000" cy="5295900"/>
          </a:xfrm>
        </p:grpSpPr>
        <p:pic>
          <p:nvPicPr>
            <p:cNvPr id="3" name="Picture 2" descr="featuresScatter_3d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500" y="1184083"/>
              <a:ext cx="6985000" cy="5295900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4860099" y="4070959"/>
              <a:ext cx="300624" cy="4258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4231672" y="1151555"/>
            <a:ext cx="3076902" cy="9362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430756" y="300053"/>
            <a:ext cx="6955584" cy="2071927"/>
            <a:chOff x="1430756" y="300053"/>
            <a:chExt cx="6955584" cy="2071927"/>
          </a:xfrm>
        </p:grpSpPr>
        <p:sp>
          <p:nvSpPr>
            <p:cNvPr id="6" name="Rectangle 5"/>
            <p:cNvSpPr/>
            <p:nvPr/>
          </p:nvSpPr>
          <p:spPr>
            <a:xfrm>
              <a:off x="1945672" y="1184083"/>
              <a:ext cx="3076902" cy="9362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 rot="770550">
              <a:off x="5309438" y="1435715"/>
              <a:ext cx="3076902" cy="9362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 rot="5584101">
              <a:off x="1047387" y="683422"/>
              <a:ext cx="1703003" cy="9362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115496" y="4529372"/>
            <a:ext cx="1931939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Lucida Bright" charset="0"/>
                <a:ea typeface="Lucida Bright" charset="0"/>
                <a:cs typeface="Lucida Bright" charset="0"/>
              </a:rPr>
              <a:t>Real voice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42229" y="3691591"/>
            <a:ext cx="2332690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Lucida Bright" charset="0"/>
                <a:ea typeface="Lucida Bright" charset="0"/>
                <a:cs typeface="Lucida Bright" charset="0"/>
              </a:rPr>
              <a:t>Attack voice</a:t>
            </a:r>
          </a:p>
        </p:txBody>
      </p:sp>
      <p:cxnSp>
        <p:nvCxnSpPr>
          <p:cNvPr id="14" name="Straight Arrow Connector 13"/>
          <p:cNvCxnSpPr>
            <a:stCxn id="11" idx="1"/>
          </p:cNvCxnSpPr>
          <p:nvPr/>
        </p:nvCxnSpPr>
        <p:spPr>
          <a:xfrm flipH="1" flipV="1">
            <a:off x="4081670" y="4529373"/>
            <a:ext cx="1033826" cy="261609"/>
          </a:xfrm>
          <a:prstGeom prst="straightConnector1">
            <a:avLst/>
          </a:prstGeom>
          <a:ln w="38100">
            <a:solidFill>
              <a:srgbClr val="00B050"/>
            </a:solidFill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115496" y="3638641"/>
            <a:ext cx="1033826" cy="261609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68236" y="976954"/>
            <a:ext cx="3023585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ucida Bright" charset="0"/>
                <a:ea typeface="Lucida Bright" charset="0"/>
                <a:cs typeface="Lucida Bright" charset="0"/>
              </a:rPr>
              <a:t>5000 </a:t>
            </a:r>
            <a:r>
              <a:rPr lang="en-US" sz="2800">
                <a:latin typeface="Lucida Bright" charset="0"/>
                <a:ea typeface="Lucida Bright" charset="0"/>
                <a:cs typeface="Lucida Bright" charset="0"/>
              </a:rPr>
              <a:t>Test Cases</a:t>
            </a:r>
            <a:endParaRPr lang="en-US" sz="2800" dirty="0">
              <a:latin typeface="Lucida Bright" charset="0"/>
              <a:ea typeface="Lucida Bright" charset="0"/>
              <a:cs typeface="Lucida Br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7183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10FA04-C9DF-4278-B6CC-08CD40477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505" y="2462857"/>
            <a:ext cx="5628989" cy="42199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02E315-6733-4A15-A27B-B4BF96FCC9D8}"/>
              </a:ext>
            </a:extLst>
          </p:cNvPr>
          <p:cNvSpPr txBox="1"/>
          <p:nvPr/>
        </p:nvSpPr>
        <p:spPr>
          <a:xfrm>
            <a:off x="2468160" y="976954"/>
            <a:ext cx="49183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ucida Bright" charset="0"/>
                <a:ea typeface="Lucida Bright" charset="0"/>
                <a:cs typeface="Lucida Bright" charset="0"/>
              </a:rPr>
              <a:t>Overall Detection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685594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88">
            <a:extLst>
              <a:ext uri="{FF2B5EF4-FFF2-40B4-BE49-F238E27FC236}">
                <a16:creationId xmlns:a16="http://schemas.microsoft.com/office/drawing/2014/main" id="{C42EA228-2A64-4A1E-A71A-7BA195D1CB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2937" t="43780" r="18257" b="43671"/>
          <a:stretch/>
        </p:blipFill>
        <p:spPr>
          <a:xfrm>
            <a:off x="1531432" y="4792882"/>
            <a:ext cx="6700650" cy="8272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7897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ucida Bright" charset="0"/>
              <a:ea typeface="Lucida Bright" charset="0"/>
              <a:cs typeface="Lucida Br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7147" y="102466"/>
            <a:ext cx="4501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To summarize</a:t>
            </a:r>
            <a:r>
              <a:rPr lang="mr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charset="0"/>
                <a:ea typeface="Lucida Bright" charset="0"/>
                <a:cs typeface="Lucida Bright" charset="0"/>
              </a:rPr>
              <a:t>…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Lucida Bright" charset="0"/>
              <a:ea typeface="Lucida Bright" charset="0"/>
              <a:cs typeface="Lucida Bright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E96C80-2F95-4D28-B29C-5F516ABC46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2938" t="43780" r="60826" b="43671"/>
          <a:stretch/>
        </p:blipFill>
        <p:spPr>
          <a:xfrm>
            <a:off x="4974447" y="1697074"/>
            <a:ext cx="3081105" cy="827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871604-BD8E-4F1B-825B-EDA02B6D9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945" y="1661135"/>
            <a:ext cx="840269" cy="84026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D88FA6F-ADD1-4B00-A63F-8A850641BE56}"/>
              </a:ext>
            </a:extLst>
          </p:cNvPr>
          <p:cNvSpPr txBox="1"/>
          <p:nvPr/>
        </p:nvSpPr>
        <p:spPr>
          <a:xfrm>
            <a:off x="-74496" y="842369"/>
            <a:ext cx="43016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latin typeface="Lucida Bright" charset="0"/>
                <a:ea typeface="Lucida Bright" charset="0"/>
                <a:cs typeface="Lucida Bright" charset="0"/>
              </a:defRPr>
            </a:lvl1pPr>
          </a:lstStyle>
          <a:p>
            <a:r>
              <a:rPr lang="en-US" sz="2000" dirty="0"/>
              <a:t>Inaudible Acoustics (&gt; 25 kHz):</a:t>
            </a:r>
          </a:p>
        </p:txBody>
      </p:sp>
      <p:pic>
        <p:nvPicPr>
          <p:cNvPr id="18" name="Picture 17" descr="Oxygen-Icons.org-Oxygen-Actions-speaker.ico">
            <a:extLst>
              <a:ext uri="{FF2B5EF4-FFF2-40B4-BE49-F238E27FC236}">
                <a16:creationId xmlns:a16="http://schemas.microsoft.com/office/drawing/2014/main" id="{C3A1D1F0-3F96-43FB-95EE-C80A6E3095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27786">
            <a:off x="4237953" y="1699492"/>
            <a:ext cx="877303" cy="877303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AC206DA-D7D0-415A-B88C-88AD57804727}"/>
              </a:ext>
            </a:extLst>
          </p:cNvPr>
          <p:cNvGrpSpPr/>
          <p:nvPr/>
        </p:nvGrpSpPr>
        <p:grpSpPr>
          <a:xfrm>
            <a:off x="6240912" y="1580121"/>
            <a:ext cx="590221" cy="557311"/>
            <a:chOff x="5143382" y="2276435"/>
            <a:chExt cx="590221" cy="55731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36C05DD-EC53-4244-AA56-873641D23CF2}"/>
                </a:ext>
              </a:extLst>
            </p:cNvPr>
            <p:cNvSpPr/>
            <p:nvPr/>
          </p:nvSpPr>
          <p:spPr>
            <a:xfrm>
              <a:off x="5143382" y="2276435"/>
              <a:ext cx="590221" cy="557311"/>
            </a:xfrm>
            <a:prstGeom prst="ellipse">
              <a:avLst/>
            </a:prstGeom>
            <a:noFill/>
            <a:ln w="57150" cmpd="sng">
              <a:solidFill>
                <a:srgbClr val="FC20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2C8B264-004D-46AC-BFA2-3CD921A3DAFA}"/>
                </a:ext>
              </a:extLst>
            </p:cNvPr>
            <p:cNvCxnSpPr/>
            <p:nvPr/>
          </p:nvCxnSpPr>
          <p:spPr>
            <a:xfrm flipH="1">
              <a:off x="5229818" y="2358052"/>
              <a:ext cx="417350" cy="394079"/>
            </a:xfrm>
            <a:prstGeom prst="line">
              <a:avLst/>
            </a:prstGeom>
            <a:noFill/>
            <a:ln w="57150" cmpd="sng">
              <a:solidFill>
                <a:srgbClr val="FC20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13" name="Picture 12" descr="yes-check-mark-png-21.png">
            <a:extLst>
              <a:ext uri="{FF2B5EF4-FFF2-40B4-BE49-F238E27FC236}">
                <a16:creationId xmlns:a16="http://schemas.microsoft.com/office/drawing/2014/main" id="{218DE805-2547-4CE8-8CC8-3E7BEEB6F1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25" y="1457143"/>
            <a:ext cx="584860" cy="58486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4FF701F-5AA7-4BBB-87D3-F1179DCC0B12}"/>
              </a:ext>
            </a:extLst>
          </p:cNvPr>
          <p:cNvSpPr txBox="1"/>
          <p:nvPr/>
        </p:nvSpPr>
        <p:spPr>
          <a:xfrm flipH="1">
            <a:off x="4058736" y="816039"/>
            <a:ext cx="4173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Lucida Bright" charset="0"/>
                <a:ea typeface="Lucida Bright" charset="0"/>
                <a:cs typeface="Lucida Bright" charset="0"/>
              </a:rPr>
              <a:t>“Alexa, open the garage door!”</a:t>
            </a:r>
          </a:p>
        </p:txBody>
      </p:sp>
      <p:pic>
        <p:nvPicPr>
          <p:cNvPr id="28" name="Picture 27" descr="robber-with-eyes-mask-icon-8.jpg">
            <a:extLst>
              <a:ext uri="{FF2B5EF4-FFF2-40B4-BE49-F238E27FC236}">
                <a16:creationId xmlns:a16="http://schemas.microsoft.com/office/drawing/2014/main" id="{B9F8078D-A795-4013-ABCD-9D77B46983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347" y="1631088"/>
            <a:ext cx="975557" cy="913949"/>
          </a:xfrm>
          <a:prstGeom prst="rect">
            <a:avLst/>
          </a:prstGeom>
        </p:spPr>
      </p:pic>
      <p:pic>
        <p:nvPicPr>
          <p:cNvPr id="29" name="Picture 28" descr="amazon_b00x4whp5e_echo_1187819.jpg">
            <a:extLst>
              <a:ext uri="{FF2B5EF4-FFF2-40B4-BE49-F238E27FC236}">
                <a16:creationId xmlns:a16="http://schemas.microsoft.com/office/drawing/2014/main" id="{E134C0B5-EB5F-4E58-B1ED-69ED796F4A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48336" y="1603041"/>
            <a:ext cx="1023085" cy="958475"/>
          </a:xfrm>
          <a:prstGeom prst="rect">
            <a:avLst/>
          </a:prstGeom>
        </p:spPr>
      </p:pic>
      <p:sp>
        <p:nvSpPr>
          <p:cNvPr id="65" name="Oval Callout 94">
            <a:extLst>
              <a:ext uri="{FF2B5EF4-FFF2-40B4-BE49-F238E27FC236}">
                <a16:creationId xmlns:a16="http://schemas.microsoft.com/office/drawing/2014/main" id="{F91F4EE9-1FF3-401A-BBA3-75A2033229D3}"/>
              </a:ext>
            </a:extLst>
          </p:cNvPr>
          <p:cNvSpPr/>
          <p:nvPr/>
        </p:nvSpPr>
        <p:spPr>
          <a:xfrm flipH="1">
            <a:off x="8410973" y="1061957"/>
            <a:ext cx="720915" cy="402433"/>
          </a:xfrm>
          <a:prstGeom prst="wedgeEllipseCallout">
            <a:avLst>
              <a:gd name="adj1" fmla="val 69439"/>
              <a:gd name="adj2" fmla="val 64284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6500142-6FBC-4659-876E-8E3557631E94}"/>
              </a:ext>
            </a:extLst>
          </p:cNvPr>
          <p:cNvSpPr txBox="1"/>
          <p:nvPr/>
        </p:nvSpPr>
        <p:spPr>
          <a:xfrm flipH="1">
            <a:off x="8459178" y="1033097"/>
            <a:ext cx="624487" cy="38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9051"/>
                </a:solidFill>
                <a:latin typeface="Helvetica Neue"/>
                <a:cs typeface="Helvetica Neue"/>
              </a:rPr>
              <a:t>Ok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EACCC767-39F5-43EB-B4CA-43937F6CA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2937" t="43780" r="18257" b="43671"/>
          <a:stretch/>
        </p:blipFill>
        <p:spPr>
          <a:xfrm>
            <a:off x="1531432" y="3146967"/>
            <a:ext cx="6700650" cy="82725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9DB74F73-2957-4453-97C3-DAA5A88FF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945" y="3111028"/>
            <a:ext cx="840269" cy="840269"/>
          </a:xfrm>
          <a:prstGeom prst="rect">
            <a:avLst/>
          </a:prstGeom>
        </p:spPr>
      </p:pic>
      <p:pic>
        <p:nvPicPr>
          <p:cNvPr id="69" name="Picture 68" descr="Oxygen-Icons.org-Oxygen-Actions-speaker.ico">
            <a:extLst>
              <a:ext uri="{FF2B5EF4-FFF2-40B4-BE49-F238E27FC236}">
                <a16:creationId xmlns:a16="http://schemas.microsoft.com/office/drawing/2014/main" id="{1989DCA1-6FFA-4A03-87D4-1815035C80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27786">
            <a:off x="787331" y="3149385"/>
            <a:ext cx="877303" cy="877303"/>
          </a:xfrm>
          <a:prstGeom prst="rect">
            <a:avLst/>
          </a:prstGeom>
        </p:spPr>
      </p:pic>
      <p:pic>
        <p:nvPicPr>
          <p:cNvPr id="73" name="Picture 72" descr="yes-check-mark-png-21.png">
            <a:extLst>
              <a:ext uri="{FF2B5EF4-FFF2-40B4-BE49-F238E27FC236}">
                <a16:creationId xmlns:a16="http://schemas.microsoft.com/office/drawing/2014/main" id="{138051B2-5367-4218-859F-0CA1E1B768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25" y="2907036"/>
            <a:ext cx="584860" cy="584860"/>
          </a:xfrm>
          <a:prstGeom prst="rect">
            <a:avLst/>
          </a:prstGeom>
        </p:spPr>
      </p:pic>
      <p:pic>
        <p:nvPicPr>
          <p:cNvPr id="74" name="Picture 73" descr="robber-with-eyes-mask-icon-8.jpg">
            <a:extLst>
              <a:ext uri="{FF2B5EF4-FFF2-40B4-BE49-F238E27FC236}">
                <a16:creationId xmlns:a16="http://schemas.microsoft.com/office/drawing/2014/main" id="{D3EE504B-2549-4873-BF16-87354E4271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5" y="3080981"/>
            <a:ext cx="975557" cy="913949"/>
          </a:xfrm>
          <a:prstGeom prst="rect">
            <a:avLst/>
          </a:prstGeom>
        </p:spPr>
      </p:pic>
      <p:pic>
        <p:nvPicPr>
          <p:cNvPr id="75" name="Picture 74" descr="amazon_b00x4whp5e_echo_1187819.jpg">
            <a:extLst>
              <a:ext uri="{FF2B5EF4-FFF2-40B4-BE49-F238E27FC236}">
                <a16:creationId xmlns:a16="http://schemas.microsoft.com/office/drawing/2014/main" id="{03C17F61-3D16-4E4C-A312-6167B3C5D0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48336" y="3052934"/>
            <a:ext cx="1023085" cy="958475"/>
          </a:xfrm>
          <a:prstGeom prst="rect">
            <a:avLst/>
          </a:prstGeom>
        </p:spPr>
      </p:pic>
      <p:sp>
        <p:nvSpPr>
          <p:cNvPr id="76" name="Oval Callout 94">
            <a:extLst>
              <a:ext uri="{FF2B5EF4-FFF2-40B4-BE49-F238E27FC236}">
                <a16:creationId xmlns:a16="http://schemas.microsoft.com/office/drawing/2014/main" id="{DF186999-91A0-4A1E-9D79-D4EBFCE2F1E9}"/>
              </a:ext>
            </a:extLst>
          </p:cNvPr>
          <p:cNvSpPr/>
          <p:nvPr/>
        </p:nvSpPr>
        <p:spPr>
          <a:xfrm flipH="1">
            <a:off x="8410973" y="2511850"/>
            <a:ext cx="720915" cy="402433"/>
          </a:xfrm>
          <a:prstGeom prst="wedgeEllipseCallout">
            <a:avLst>
              <a:gd name="adj1" fmla="val 69439"/>
              <a:gd name="adj2" fmla="val 64284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5739CD2-6F29-43EC-8CF5-5FE9C2BE8B4A}"/>
              </a:ext>
            </a:extLst>
          </p:cNvPr>
          <p:cNvSpPr txBox="1"/>
          <p:nvPr/>
        </p:nvSpPr>
        <p:spPr>
          <a:xfrm flipH="1">
            <a:off x="8459178" y="2482990"/>
            <a:ext cx="624487" cy="38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9051"/>
                </a:solidFill>
                <a:latin typeface="Helvetica Neue"/>
                <a:cs typeface="Helvetica Neue"/>
              </a:rPr>
              <a:t>Ok</a:t>
            </a:r>
          </a:p>
        </p:txBody>
      </p:sp>
      <p:pic>
        <p:nvPicPr>
          <p:cNvPr id="81" name="Picture 80" descr="yes-check-mark-png-21.png">
            <a:extLst>
              <a:ext uri="{FF2B5EF4-FFF2-40B4-BE49-F238E27FC236}">
                <a16:creationId xmlns:a16="http://schemas.microsoft.com/office/drawing/2014/main" id="{09A7D920-D59B-486C-AE9D-48166BCCCF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409" y="2907036"/>
            <a:ext cx="584860" cy="584860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485E84B6-AA79-4B3C-9C11-90967B08C09A}"/>
              </a:ext>
            </a:extLst>
          </p:cNvPr>
          <p:cNvGrpSpPr/>
          <p:nvPr/>
        </p:nvGrpSpPr>
        <p:grpSpPr>
          <a:xfrm flipH="1">
            <a:off x="912396" y="4636613"/>
            <a:ext cx="1238071" cy="1097703"/>
            <a:chOff x="3250208" y="3355664"/>
            <a:chExt cx="1238071" cy="1097703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6E4B69BE-5663-4EDA-B4A4-F1F4081AA9BA}"/>
                </a:ext>
              </a:extLst>
            </p:cNvPr>
            <p:cNvGrpSpPr/>
            <p:nvPr/>
          </p:nvGrpSpPr>
          <p:grpSpPr>
            <a:xfrm>
              <a:off x="3707776" y="3355664"/>
              <a:ext cx="780503" cy="916962"/>
              <a:chOff x="5703666" y="4200474"/>
              <a:chExt cx="780503" cy="916962"/>
            </a:xfrm>
          </p:grpSpPr>
          <p:pic>
            <p:nvPicPr>
              <p:cNvPr id="87" name="Picture 86" descr="Oxygen-Icons.org-Oxygen-Actions-speaker.ico">
                <a:extLst>
                  <a:ext uri="{FF2B5EF4-FFF2-40B4-BE49-F238E27FC236}">
                    <a16:creationId xmlns:a16="http://schemas.microsoft.com/office/drawing/2014/main" id="{6A39A9FE-D24B-4473-9768-0CB1B58E9C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88" name="Picture 87" descr="Oxygen-Icons.org-Oxygen-Actions-speaker.ico">
                <a:extLst>
                  <a:ext uri="{FF2B5EF4-FFF2-40B4-BE49-F238E27FC236}">
                    <a16:creationId xmlns:a16="http://schemas.microsoft.com/office/drawing/2014/main" id="{26F24975-F37B-4A6B-9106-1D3D84F122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56D06E5D-36C9-46AF-9D6D-95E97C3FBD05}"/>
                </a:ext>
              </a:extLst>
            </p:cNvPr>
            <p:cNvGrpSpPr/>
            <p:nvPr/>
          </p:nvGrpSpPr>
          <p:grpSpPr>
            <a:xfrm>
              <a:off x="3250208" y="3536405"/>
              <a:ext cx="780503" cy="916962"/>
              <a:chOff x="5703666" y="4200474"/>
              <a:chExt cx="780503" cy="916962"/>
            </a:xfrm>
          </p:grpSpPr>
          <p:pic>
            <p:nvPicPr>
              <p:cNvPr id="85" name="Picture 84" descr="Oxygen-Icons.org-Oxygen-Actions-speaker.ico">
                <a:extLst>
                  <a:ext uri="{FF2B5EF4-FFF2-40B4-BE49-F238E27FC236}">
                    <a16:creationId xmlns:a16="http://schemas.microsoft.com/office/drawing/2014/main" id="{7AEF4290-C971-4CF8-A79A-623A15265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703666" y="4200474"/>
                <a:ext cx="514597" cy="514597"/>
              </a:xfrm>
              <a:prstGeom prst="rect">
                <a:avLst/>
              </a:prstGeom>
            </p:spPr>
          </p:pic>
          <p:pic>
            <p:nvPicPr>
              <p:cNvPr id="86" name="Picture 85" descr="Oxygen-Icons.org-Oxygen-Actions-speaker.ico">
                <a:extLst>
                  <a:ext uri="{FF2B5EF4-FFF2-40B4-BE49-F238E27FC236}">
                    <a16:creationId xmlns:a16="http://schemas.microsoft.com/office/drawing/2014/main" id="{BDAD14A8-0310-475E-9F1F-80566CD3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67679" flipH="1">
                <a:off x="5969572" y="4602839"/>
                <a:ext cx="514597" cy="514597"/>
              </a:xfrm>
              <a:prstGeom prst="rect">
                <a:avLst/>
              </a:prstGeom>
            </p:spPr>
          </p:pic>
        </p:grpSp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91927AEA-D09D-461D-A23D-9E9E110FFE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945" y="4756943"/>
            <a:ext cx="840269" cy="840269"/>
          </a:xfrm>
          <a:prstGeom prst="rect">
            <a:avLst/>
          </a:prstGeom>
        </p:spPr>
      </p:pic>
      <p:pic>
        <p:nvPicPr>
          <p:cNvPr id="92" name="Picture 91" descr="yes-check-mark-png-21.png">
            <a:extLst>
              <a:ext uri="{FF2B5EF4-FFF2-40B4-BE49-F238E27FC236}">
                <a16:creationId xmlns:a16="http://schemas.microsoft.com/office/drawing/2014/main" id="{0B41991B-4747-4DCC-A396-9611D18189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25" y="4552951"/>
            <a:ext cx="584860" cy="584860"/>
          </a:xfrm>
          <a:prstGeom prst="rect">
            <a:avLst/>
          </a:prstGeom>
        </p:spPr>
      </p:pic>
      <p:pic>
        <p:nvPicPr>
          <p:cNvPr id="93" name="Picture 92" descr="robber-with-eyes-mask-icon-8.jpg">
            <a:extLst>
              <a:ext uri="{FF2B5EF4-FFF2-40B4-BE49-F238E27FC236}">
                <a16:creationId xmlns:a16="http://schemas.microsoft.com/office/drawing/2014/main" id="{FD2B113E-53F2-4E2F-A090-DFF604361D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5" y="4726896"/>
            <a:ext cx="975557" cy="913949"/>
          </a:xfrm>
          <a:prstGeom prst="rect">
            <a:avLst/>
          </a:prstGeom>
        </p:spPr>
      </p:pic>
      <p:pic>
        <p:nvPicPr>
          <p:cNvPr id="94" name="Picture 93" descr="amazon_b00x4whp5e_echo_1187819.jpg">
            <a:extLst>
              <a:ext uri="{FF2B5EF4-FFF2-40B4-BE49-F238E27FC236}">
                <a16:creationId xmlns:a16="http://schemas.microsoft.com/office/drawing/2014/main" id="{7A52208B-BA79-4C7D-A889-40F3131045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8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48336" y="4698849"/>
            <a:ext cx="1023085" cy="958475"/>
          </a:xfrm>
          <a:prstGeom prst="rect">
            <a:avLst/>
          </a:prstGeom>
        </p:spPr>
      </p:pic>
      <p:sp>
        <p:nvSpPr>
          <p:cNvPr id="95" name="Oval Callout 94">
            <a:extLst>
              <a:ext uri="{FF2B5EF4-FFF2-40B4-BE49-F238E27FC236}">
                <a16:creationId xmlns:a16="http://schemas.microsoft.com/office/drawing/2014/main" id="{34785608-AA76-4FA2-B481-9C9BD30DAE6B}"/>
              </a:ext>
            </a:extLst>
          </p:cNvPr>
          <p:cNvSpPr/>
          <p:nvPr/>
        </p:nvSpPr>
        <p:spPr>
          <a:xfrm flipH="1">
            <a:off x="8410973" y="4157765"/>
            <a:ext cx="720915" cy="402433"/>
          </a:xfrm>
          <a:prstGeom prst="wedgeEllipseCallout">
            <a:avLst>
              <a:gd name="adj1" fmla="val 69439"/>
              <a:gd name="adj2" fmla="val 64284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78918D5-8BAD-4D91-A3AB-3D0C3B47925A}"/>
              </a:ext>
            </a:extLst>
          </p:cNvPr>
          <p:cNvSpPr txBox="1"/>
          <p:nvPr/>
        </p:nvSpPr>
        <p:spPr>
          <a:xfrm flipH="1">
            <a:off x="8459178" y="4128905"/>
            <a:ext cx="624487" cy="38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9051"/>
                </a:solidFill>
                <a:latin typeface="Helvetica Neue"/>
                <a:cs typeface="Helvetica Neue"/>
              </a:rPr>
              <a:t>Ok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9C3484D-E13A-490D-802F-06FF9E56A704}"/>
              </a:ext>
            </a:extLst>
          </p:cNvPr>
          <p:cNvGrpSpPr/>
          <p:nvPr/>
        </p:nvGrpSpPr>
        <p:grpSpPr>
          <a:xfrm>
            <a:off x="6240912" y="4478287"/>
            <a:ext cx="590221" cy="557311"/>
            <a:chOff x="5143382" y="2276435"/>
            <a:chExt cx="590221" cy="557311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2997E-2CAF-495C-9D65-6D43F6EDB68E}"/>
                </a:ext>
              </a:extLst>
            </p:cNvPr>
            <p:cNvSpPr/>
            <p:nvPr/>
          </p:nvSpPr>
          <p:spPr>
            <a:xfrm>
              <a:off x="5143382" y="2276435"/>
              <a:ext cx="590221" cy="557311"/>
            </a:xfrm>
            <a:prstGeom prst="ellipse">
              <a:avLst/>
            </a:prstGeom>
            <a:noFill/>
            <a:ln w="57150" cmpd="sng">
              <a:solidFill>
                <a:srgbClr val="FC20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7E17778-33DC-4B44-9006-106F4C72CF9F}"/>
                </a:ext>
              </a:extLst>
            </p:cNvPr>
            <p:cNvCxnSpPr/>
            <p:nvPr/>
          </p:nvCxnSpPr>
          <p:spPr>
            <a:xfrm flipH="1">
              <a:off x="5229818" y="2358052"/>
              <a:ext cx="417350" cy="394079"/>
            </a:xfrm>
            <a:prstGeom prst="line">
              <a:avLst/>
            </a:prstGeom>
            <a:noFill/>
            <a:ln w="57150" cmpd="sng">
              <a:solidFill>
                <a:srgbClr val="FC20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2052" name="Picture 4" descr="Image result for sherlock holmes icon">
            <a:extLst>
              <a:ext uri="{FF2B5EF4-FFF2-40B4-BE49-F238E27FC236}">
                <a16:creationId xmlns:a16="http://schemas.microsoft.com/office/drawing/2014/main" id="{46200ACE-33E8-4A8C-9FCB-55D6B5C4C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348" y="5772648"/>
            <a:ext cx="996445" cy="99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2D933D-05EF-4CFF-9303-4037AA935CC9}"/>
              </a:ext>
            </a:extLst>
          </p:cNvPr>
          <p:cNvCxnSpPr>
            <a:cxnSpLocks/>
          </p:cNvCxnSpPr>
          <p:nvPr/>
        </p:nvCxnSpPr>
        <p:spPr>
          <a:xfrm>
            <a:off x="7468321" y="4792882"/>
            <a:ext cx="0" cy="2021327"/>
          </a:xfrm>
          <a:prstGeom prst="line">
            <a:avLst/>
          </a:prstGeom>
          <a:ln w="76200">
            <a:prstDash val="sys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7" name="Picture 116">
            <a:extLst>
              <a:ext uri="{FF2B5EF4-FFF2-40B4-BE49-F238E27FC236}">
                <a16:creationId xmlns:a16="http://schemas.microsoft.com/office/drawing/2014/main" id="{CDF23B59-E8D2-49C6-9052-C19836B7B5E4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06" y="2353182"/>
            <a:ext cx="2238518" cy="223851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408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7" grpId="0"/>
      <p:bldP spid="95" grpId="0" animBg="1"/>
      <p:bldP spid="9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5" name="Rectangle 4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-1105191"/>
              <a:ext cx="45015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Talk Outline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D215F-559D-4829-82B4-95942648D04A}"/>
              </a:ext>
            </a:extLst>
          </p:cNvPr>
          <p:cNvSpPr/>
          <p:nvPr/>
        </p:nvSpPr>
        <p:spPr>
          <a:xfrm>
            <a:off x="0" y="3506742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0175B5-1CD3-404D-AE6E-40138817D01F}"/>
              </a:ext>
            </a:extLst>
          </p:cNvPr>
          <p:cNvSpPr/>
          <p:nvPr/>
        </p:nvSpPr>
        <p:spPr>
          <a:xfrm>
            <a:off x="0" y="4624325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FBA85-C7E6-43A9-88E2-7ADEC05651BE}"/>
              </a:ext>
            </a:extLst>
          </p:cNvPr>
          <p:cNvSpPr/>
          <p:nvPr/>
        </p:nvSpPr>
        <p:spPr>
          <a:xfrm>
            <a:off x="0" y="1495232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BD14CB-9D51-49DA-A22E-F4109DAEA10F}"/>
              </a:ext>
            </a:extLst>
          </p:cNvPr>
          <p:cNvSpPr/>
          <p:nvPr/>
        </p:nvSpPr>
        <p:spPr>
          <a:xfrm>
            <a:off x="119258" y="2618999"/>
            <a:ext cx="25010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Lucida Bright" panose="02040602050505020304" pitchFamily="18" charset="0"/>
              </a:rPr>
              <a:t>Today’s Talk: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E6D978-7136-4BCF-915D-C2CCE08CBE55}"/>
              </a:ext>
            </a:extLst>
          </p:cNvPr>
          <p:cNvSpPr/>
          <p:nvPr/>
        </p:nvSpPr>
        <p:spPr>
          <a:xfrm>
            <a:off x="740667" y="1522516"/>
            <a:ext cx="7662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0.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BackDoor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DolphinAttack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[Princeton Video]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2DF757-F0EE-4D71-9A18-15BEA7BEF05A}"/>
              </a:ext>
            </a:extLst>
          </p:cNvPr>
          <p:cNvSpPr/>
          <p:nvPr/>
        </p:nvSpPr>
        <p:spPr>
          <a:xfrm>
            <a:off x="1514113" y="4651609"/>
            <a:ext cx="61157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2. How to defend against these attacks?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FB637-FEDD-4D5B-BB12-812C7D1AB1CB}"/>
              </a:ext>
            </a:extLst>
          </p:cNvPr>
          <p:cNvSpPr/>
          <p:nvPr/>
        </p:nvSpPr>
        <p:spPr>
          <a:xfrm>
            <a:off x="852488" y="3534026"/>
            <a:ext cx="74390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1. How to launch long-range (realistic) attacks?</a:t>
            </a:r>
          </a:p>
        </p:txBody>
      </p:sp>
    </p:spTree>
    <p:extLst>
      <p:ext uri="{BB962C8B-B14F-4D97-AF65-F5344CB8AC3E}">
        <p14:creationId xmlns:p14="http://schemas.microsoft.com/office/powerpoint/2010/main" val="372368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89709"/>
            <a:chOff x="-367147" y="-1207657"/>
            <a:chExt cx="9144000" cy="789709"/>
          </a:xfrm>
        </p:grpSpPr>
        <p:sp>
          <p:nvSpPr>
            <p:cNvPr id="5" name="Rectangle 4"/>
            <p:cNvSpPr/>
            <p:nvPr/>
          </p:nvSpPr>
          <p:spPr>
            <a:xfrm>
              <a:off x="-367147" y="-1207657"/>
              <a:ext cx="9144000" cy="7897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ucida Bright" charset="0"/>
                <a:ea typeface="Lucida Bright" charset="0"/>
                <a:cs typeface="Lucida Bright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-1105191"/>
              <a:ext cx="45015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Bright" charset="0"/>
                  <a:ea typeface="Lucida Bright" charset="0"/>
                  <a:cs typeface="Lucida Bright" charset="0"/>
                </a:rPr>
                <a:t>Talk Outline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D215F-559D-4829-82B4-95942648D04A}"/>
              </a:ext>
            </a:extLst>
          </p:cNvPr>
          <p:cNvSpPr/>
          <p:nvPr/>
        </p:nvSpPr>
        <p:spPr>
          <a:xfrm>
            <a:off x="0" y="3506742"/>
            <a:ext cx="9144000" cy="516234"/>
          </a:xfrm>
          <a:prstGeom prst="rect">
            <a:avLst/>
          </a:prstGeom>
          <a:solidFill>
            <a:srgbClr val="E5E3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0175B5-1CD3-404D-AE6E-40138817D01F}"/>
              </a:ext>
            </a:extLst>
          </p:cNvPr>
          <p:cNvSpPr/>
          <p:nvPr/>
        </p:nvSpPr>
        <p:spPr>
          <a:xfrm>
            <a:off x="0" y="4624325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FBA85-C7E6-43A9-88E2-7ADEC05651BE}"/>
              </a:ext>
            </a:extLst>
          </p:cNvPr>
          <p:cNvSpPr/>
          <p:nvPr/>
        </p:nvSpPr>
        <p:spPr>
          <a:xfrm>
            <a:off x="0" y="1495232"/>
            <a:ext cx="9144000" cy="516234"/>
          </a:xfrm>
          <a:prstGeom prst="rect">
            <a:avLst/>
          </a:prstGeom>
          <a:solidFill>
            <a:srgbClr val="E5E34A">
              <a:alpha val="3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BD14CB-9D51-49DA-A22E-F4109DAEA10F}"/>
              </a:ext>
            </a:extLst>
          </p:cNvPr>
          <p:cNvSpPr/>
          <p:nvPr/>
        </p:nvSpPr>
        <p:spPr>
          <a:xfrm>
            <a:off x="119258" y="2618999"/>
            <a:ext cx="25010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Lucida Bright" panose="02040602050505020304" pitchFamily="18" charset="0"/>
              </a:rPr>
              <a:t>Today’s Talk: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E6D978-7136-4BCF-915D-C2CCE08CBE55}"/>
              </a:ext>
            </a:extLst>
          </p:cNvPr>
          <p:cNvSpPr/>
          <p:nvPr/>
        </p:nvSpPr>
        <p:spPr>
          <a:xfrm>
            <a:off x="740667" y="1522516"/>
            <a:ext cx="76626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0.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BackDoor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DolphinAttack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], [Princeton Video]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FB637-FEDD-4D5B-BB12-812C7D1AB1CB}"/>
              </a:ext>
            </a:extLst>
          </p:cNvPr>
          <p:cNvSpPr/>
          <p:nvPr/>
        </p:nvSpPr>
        <p:spPr>
          <a:xfrm>
            <a:off x="852488" y="3534026"/>
            <a:ext cx="74390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ucida Bright" panose="02040602050505020304" pitchFamily="18" charset="0"/>
              </a:rPr>
              <a:t>1. How to launch long-range (realistic) attacks?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0D90A2-66D6-4FE4-B3C8-91C8792E4723}"/>
              </a:ext>
            </a:extLst>
          </p:cNvPr>
          <p:cNvSpPr/>
          <p:nvPr/>
        </p:nvSpPr>
        <p:spPr>
          <a:xfrm>
            <a:off x="1514114" y="4651609"/>
            <a:ext cx="61157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Bright" panose="02040602050505020304" pitchFamily="18" charset="0"/>
              </a:rPr>
              <a:t>2. How to defend against these attacks?</a:t>
            </a:r>
          </a:p>
        </p:txBody>
      </p:sp>
    </p:spTree>
    <p:extLst>
      <p:ext uri="{BB962C8B-B14F-4D97-AF65-F5344CB8AC3E}">
        <p14:creationId xmlns:p14="http://schemas.microsoft.com/office/powerpoint/2010/main" val="156705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/>
          <p:cNvGrpSpPr/>
          <p:nvPr/>
        </p:nvGrpSpPr>
        <p:grpSpPr>
          <a:xfrm>
            <a:off x="666844" y="4590933"/>
            <a:ext cx="631292" cy="722222"/>
            <a:chOff x="950036" y="1905174"/>
            <a:chExt cx="631292" cy="722222"/>
          </a:xfrm>
        </p:grpSpPr>
        <p:sp>
          <p:nvSpPr>
            <p:cNvPr id="79" name="Oval 78"/>
            <p:cNvSpPr/>
            <p:nvPr/>
          </p:nvSpPr>
          <p:spPr>
            <a:xfrm>
              <a:off x="983661" y="1979886"/>
              <a:ext cx="597667" cy="560345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950036" y="1917626"/>
              <a:ext cx="177045" cy="7097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1133078" y="1905174"/>
              <a:ext cx="0" cy="709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4579409" y="4630337"/>
            <a:ext cx="859147" cy="635058"/>
            <a:chOff x="3859935" y="1979886"/>
            <a:chExt cx="859147" cy="635058"/>
          </a:xfrm>
        </p:grpSpPr>
        <p:sp>
          <p:nvSpPr>
            <p:cNvPr id="83" name="Rectangle 82"/>
            <p:cNvSpPr/>
            <p:nvPr/>
          </p:nvSpPr>
          <p:spPr>
            <a:xfrm>
              <a:off x="3859935" y="1979886"/>
              <a:ext cx="859147" cy="635058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3987435" y="2080036"/>
              <a:ext cx="0" cy="440711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5400000">
              <a:off x="4314149" y="2179977"/>
              <a:ext cx="0" cy="645245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Freeform 85"/>
            <p:cNvSpPr/>
            <p:nvPr/>
          </p:nvSpPr>
          <p:spPr>
            <a:xfrm rot="397662">
              <a:off x="3984450" y="2183655"/>
              <a:ext cx="585216" cy="294315"/>
            </a:xfrm>
            <a:custGeom>
              <a:avLst/>
              <a:gdLst>
                <a:gd name="connsiteX0" fmla="*/ 0 w 585216"/>
                <a:gd name="connsiteY0" fmla="*/ 20369 h 294315"/>
                <a:gd name="connsiteX1" fmla="*/ 323736 w 585216"/>
                <a:gd name="connsiteY1" fmla="*/ 20369 h 294315"/>
                <a:gd name="connsiteX2" fmla="*/ 435799 w 585216"/>
                <a:gd name="connsiteY2" fmla="*/ 232055 h 294315"/>
                <a:gd name="connsiteX3" fmla="*/ 585216 w 585216"/>
                <a:gd name="connsiteY3" fmla="*/ 294315 h 29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216" h="294315">
                  <a:moveTo>
                    <a:pt x="0" y="20369"/>
                  </a:moveTo>
                  <a:cubicBezTo>
                    <a:pt x="125551" y="2728"/>
                    <a:pt x="251103" y="-14912"/>
                    <a:pt x="323736" y="20369"/>
                  </a:cubicBezTo>
                  <a:cubicBezTo>
                    <a:pt x="396369" y="55650"/>
                    <a:pt x="392219" y="186397"/>
                    <a:pt x="435799" y="232055"/>
                  </a:cubicBezTo>
                  <a:cubicBezTo>
                    <a:pt x="479379" y="277713"/>
                    <a:pt x="585216" y="294315"/>
                    <a:pt x="585216" y="294315"/>
                  </a:cubicBezTo>
                </a:path>
              </a:pathLst>
            </a:cu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Isosceles Triangle 86"/>
          <p:cNvSpPr/>
          <p:nvPr/>
        </p:nvSpPr>
        <p:spPr>
          <a:xfrm rot="5400000">
            <a:off x="2359655" y="4609229"/>
            <a:ext cx="635061" cy="683049"/>
          </a:xfrm>
          <a:prstGeom prst="triangle">
            <a:avLst/>
          </a:prstGeom>
          <a:noFill/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721662" y="4603385"/>
            <a:ext cx="1081494" cy="731320"/>
            <a:chOff x="6141478" y="1992334"/>
            <a:chExt cx="1081494" cy="731320"/>
          </a:xfrm>
        </p:grpSpPr>
        <p:sp>
          <p:nvSpPr>
            <p:cNvPr id="89" name="Isosceles Triangle 6"/>
            <p:cNvSpPr/>
            <p:nvPr/>
          </p:nvSpPr>
          <p:spPr>
            <a:xfrm rot="5400000">
              <a:off x="6364694" y="1769118"/>
              <a:ext cx="635062" cy="1081494"/>
            </a:xfrm>
            <a:custGeom>
              <a:avLst/>
              <a:gdLst/>
              <a:ahLst/>
              <a:cxnLst/>
              <a:rect l="l" t="t" r="r" b="b"/>
              <a:pathLst>
                <a:path w="635062" h="1081494">
                  <a:moveTo>
                    <a:pt x="0" y="1081494"/>
                  </a:moveTo>
                  <a:lnTo>
                    <a:pt x="0" y="382470"/>
                  </a:lnTo>
                  <a:lnTo>
                    <a:pt x="1440" y="382470"/>
                  </a:lnTo>
                  <a:lnTo>
                    <a:pt x="317532" y="0"/>
                  </a:lnTo>
                  <a:lnTo>
                    <a:pt x="633624" y="382470"/>
                  </a:lnTo>
                  <a:lnTo>
                    <a:pt x="635059" y="382470"/>
                  </a:lnTo>
                  <a:lnTo>
                    <a:pt x="635059" y="384206"/>
                  </a:lnTo>
                  <a:lnTo>
                    <a:pt x="635062" y="384210"/>
                  </a:lnTo>
                  <a:lnTo>
                    <a:pt x="635059" y="384210"/>
                  </a:lnTo>
                  <a:lnTo>
                    <a:pt x="635059" y="1081494"/>
                  </a:lnTo>
                  <a:close/>
                </a:path>
              </a:pathLst>
            </a:cu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/>
            <p:cNvCxnSpPr/>
            <p:nvPr/>
          </p:nvCxnSpPr>
          <p:spPr>
            <a:xfrm rot="16200000">
              <a:off x="6339560" y="2195490"/>
              <a:ext cx="0" cy="248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rot="16200000">
              <a:off x="6803235" y="2195490"/>
              <a:ext cx="0" cy="248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 flipV="1">
              <a:off x="6463945" y="2150866"/>
              <a:ext cx="214905" cy="169009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Arc 92"/>
            <p:cNvSpPr/>
            <p:nvPr/>
          </p:nvSpPr>
          <p:spPr>
            <a:xfrm rot="15821177">
              <a:off x="6469761" y="2188229"/>
              <a:ext cx="585216" cy="485633"/>
            </a:xfrm>
            <a:prstGeom prst="arc">
              <a:avLst>
                <a:gd name="adj1" fmla="val 15494356"/>
                <a:gd name="adj2" fmla="val 0"/>
              </a:avLst>
            </a:prstGeom>
            <a:ln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090976" y="4609380"/>
            <a:ext cx="1038454" cy="643091"/>
            <a:chOff x="3260507" y="4878083"/>
            <a:chExt cx="1142299" cy="584628"/>
          </a:xfrm>
        </p:grpSpPr>
        <p:grpSp>
          <p:nvGrpSpPr>
            <p:cNvPr id="95" name="Group 94"/>
            <p:cNvGrpSpPr/>
            <p:nvPr/>
          </p:nvGrpSpPr>
          <p:grpSpPr>
            <a:xfrm>
              <a:off x="3374650" y="4878083"/>
              <a:ext cx="424155" cy="292314"/>
              <a:chOff x="3374650" y="4878083"/>
              <a:chExt cx="424155" cy="292314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0" name="Straight Connector 10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6" name="Group 95"/>
            <p:cNvGrpSpPr/>
            <p:nvPr/>
          </p:nvGrpSpPr>
          <p:grpSpPr>
            <a:xfrm flipV="1">
              <a:off x="3846260" y="5170397"/>
              <a:ext cx="424155" cy="292314"/>
              <a:chOff x="3374650" y="4878083"/>
              <a:chExt cx="424155" cy="292314"/>
            </a:xfrm>
          </p:grpSpPr>
          <p:grpSp>
            <p:nvGrpSpPr>
              <p:cNvPr id="98" name="Group 9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7" name="Straight Connector 96"/>
            <p:cNvCxnSpPr/>
            <p:nvPr/>
          </p:nvCxnSpPr>
          <p:spPr>
            <a:xfrm flipV="1">
              <a:off x="3260507" y="5173130"/>
              <a:ext cx="1142299" cy="1"/>
            </a:xfrm>
            <a:prstGeom prst="line">
              <a:avLst/>
            </a:prstGeom>
            <a:ln w="9525" cmpd="sng">
              <a:solidFill>
                <a:srgbClr val="953735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8" name="Straight Connector 117"/>
          <p:cNvCxnSpPr/>
          <p:nvPr/>
        </p:nvCxnSpPr>
        <p:spPr>
          <a:xfrm flipV="1">
            <a:off x="1303747" y="4955155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3013468" y="4947830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5438556" y="4950122"/>
            <a:ext cx="270102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V="1">
            <a:off x="7803156" y="4912685"/>
            <a:ext cx="242046" cy="4585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6" name="Group 205"/>
          <p:cNvGrpSpPr/>
          <p:nvPr/>
        </p:nvGrpSpPr>
        <p:grpSpPr>
          <a:xfrm>
            <a:off x="89338" y="4523652"/>
            <a:ext cx="672355" cy="753665"/>
            <a:chOff x="89338" y="3908684"/>
            <a:chExt cx="672355" cy="753665"/>
          </a:xfrm>
        </p:grpSpPr>
        <p:sp>
          <p:nvSpPr>
            <p:cNvPr id="207" name="Freeform 206"/>
            <p:cNvSpPr/>
            <p:nvPr/>
          </p:nvSpPr>
          <p:spPr>
            <a:xfrm>
              <a:off x="89338" y="44613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Freeform 207"/>
            <p:cNvSpPr/>
            <p:nvPr/>
          </p:nvSpPr>
          <p:spPr>
            <a:xfrm>
              <a:off x="91533" y="432320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Freeform 208"/>
            <p:cNvSpPr/>
            <p:nvPr/>
          </p:nvSpPr>
          <p:spPr>
            <a:xfrm>
              <a:off x="93728" y="418503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Freeform 209"/>
            <p:cNvSpPr/>
            <p:nvPr/>
          </p:nvSpPr>
          <p:spPr>
            <a:xfrm>
              <a:off x="95923" y="404685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Freeform 210"/>
            <p:cNvSpPr/>
            <p:nvPr/>
          </p:nvSpPr>
          <p:spPr>
            <a:xfrm>
              <a:off x="98118" y="39086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1556042" y="4755497"/>
            <a:ext cx="506535" cy="359616"/>
            <a:chOff x="1568068" y="4004346"/>
            <a:chExt cx="557189" cy="579167"/>
          </a:xfrm>
        </p:grpSpPr>
        <p:sp>
          <p:nvSpPr>
            <p:cNvPr id="125" name="Freeform 124"/>
            <p:cNvSpPr/>
            <p:nvPr/>
          </p:nvSpPr>
          <p:spPr>
            <a:xfrm>
              <a:off x="1568068" y="443252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Freeform 126"/>
            <p:cNvSpPr/>
            <p:nvPr/>
          </p:nvSpPr>
          <p:spPr>
            <a:xfrm>
              <a:off x="1570263" y="432548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1572458" y="421843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1574653" y="411139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1576848" y="400434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2" name="Straight Connector 131"/>
          <p:cNvCxnSpPr/>
          <p:nvPr/>
        </p:nvCxnSpPr>
        <p:spPr>
          <a:xfrm flipV="1">
            <a:off x="2094344" y="4956038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4" name="Group 153"/>
          <p:cNvGrpSpPr/>
          <p:nvPr/>
        </p:nvGrpSpPr>
        <p:grpSpPr>
          <a:xfrm>
            <a:off x="3290854" y="4274187"/>
            <a:ext cx="971541" cy="1389597"/>
            <a:chOff x="3290854" y="3597955"/>
            <a:chExt cx="971541" cy="1389597"/>
          </a:xfrm>
        </p:grpSpPr>
        <p:sp>
          <p:nvSpPr>
            <p:cNvPr id="155" name="Freeform 154"/>
            <p:cNvSpPr/>
            <p:nvPr/>
          </p:nvSpPr>
          <p:spPr>
            <a:xfrm>
              <a:off x="3290854" y="435683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 155"/>
            <p:cNvSpPr/>
            <p:nvPr/>
          </p:nvSpPr>
          <p:spPr>
            <a:xfrm>
              <a:off x="3290854" y="416711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Freeform 156"/>
            <p:cNvSpPr/>
            <p:nvPr/>
          </p:nvSpPr>
          <p:spPr>
            <a:xfrm>
              <a:off x="3290854" y="397739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 157"/>
            <p:cNvSpPr/>
            <p:nvPr/>
          </p:nvSpPr>
          <p:spPr>
            <a:xfrm>
              <a:off x="3290854" y="378767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290854" y="359795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0" name="Straight Connector 159"/>
          <p:cNvCxnSpPr/>
          <p:nvPr/>
        </p:nvCxnSpPr>
        <p:spPr>
          <a:xfrm>
            <a:off x="4332657" y="4956039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4" name="Group 163"/>
          <p:cNvGrpSpPr/>
          <p:nvPr/>
        </p:nvGrpSpPr>
        <p:grpSpPr>
          <a:xfrm>
            <a:off x="294620" y="2805341"/>
            <a:ext cx="9027246" cy="369332"/>
            <a:chOff x="294620" y="2805341"/>
            <a:chExt cx="902724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166" name="Straight Connector 165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318479" y="1231424"/>
            <a:ext cx="7121469" cy="1607631"/>
            <a:chOff x="318479" y="1231424"/>
            <a:chExt cx="7121469" cy="1607631"/>
          </a:xfrm>
        </p:grpSpPr>
        <p:sp>
          <p:nvSpPr>
            <p:cNvPr id="178" name="Freeform 177"/>
            <p:cNvSpPr/>
            <p:nvPr/>
          </p:nvSpPr>
          <p:spPr>
            <a:xfrm>
              <a:off x="2832781" y="1597516"/>
              <a:ext cx="1446637" cy="1232083"/>
            </a:xfrm>
            <a:custGeom>
              <a:avLst/>
              <a:gdLst>
                <a:gd name="connsiteX0" fmla="*/ 0 w 1750431"/>
                <a:gd name="connsiteY0" fmla="*/ 1490820 h 1490820"/>
                <a:gd name="connsiteX1" fmla="*/ 34322 w 1750431"/>
                <a:gd name="connsiteY1" fmla="*/ 552582 h 1490820"/>
                <a:gd name="connsiteX2" fmla="*/ 148729 w 1750431"/>
                <a:gd name="connsiteY2" fmla="*/ 1445052 h 1490820"/>
                <a:gd name="connsiteX3" fmla="*/ 205933 w 1750431"/>
                <a:gd name="connsiteY3" fmla="*/ 72022 h 1490820"/>
                <a:gd name="connsiteX4" fmla="*/ 354662 w 1750431"/>
                <a:gd name="connsiteY4" fmla="*/ 1399284 h 1490820"/>
                <a:gd name="connsiteX5" fmla="*/ 503392 w 1750431"/>
                <a:gd name="connsiteY5" fmla="*/ 1067469 h 1490820"/>
                <a:gd name="connsiteX6" fmla="*/ 697884 w 1750431"/>
                <a:gd name="connsiteY6" fmla="*/ 1399284 h 1490820"/>
                <a:gd name="connsiteX7" fmla="*/ 869495 w 1750431"/>
                <a:gd name="connsiteY7" fmla="*/ 1044585 h 1490820"/>
                <a:gd name="connsiteX8" fmla="*/ 1052547 w 1750431"/>
                <a:gd name="connsiteY8" fmla="*/ 1353517 h 1490820"/>
                <a:gd name="connsiteX9" fmla="*/ 1086869 w 1750431"/>
                <a:gd name="connsiteY9" fmla="*/ 3370 h 1490820"/>
                <a:gd name="connsiteX10" fmla="*/ 1212717 w 1750431"/>
                <a:gd name="connsiteY10" fmla="*/ 953049 h 1490820"/>
                <a:gd name="connsiteX11" fmla="*/ 1304243 w 1750431"/>
                <a:gd name="connsiteY11" fmla="*/ 426721 h 1490820"/>
                <a:gd name="connsiteX12" fmla="*/ 1384328 w 1750431"/>
                <a:gd name="connsiteY12" fmla="*/ 1353517 h 1490820"/>
                <a:gd name="connsiteX13" fmla="*/ 1498735 w 1750431"/>
                <a:gd name="connsiteY13" fmla="*/ 1181888 h 1490820"/>
                <a:gd name="connsiteX14" fmla="*/ 1567379 w 1750431"/>
                <a:gd name="connsiteY14" fmla="*/ 1422168 h 1490820"/>
                <a:gd name="connsiteX15" fmla="*/ 1647465 w 1750431"/>
                <a:gd name="connsiteY15" fmla="*/ 1342075 h 1490820"/>
                <a:gd name="connsiteX16" fmla="*/ 1750431 w 1750431"/>
                <a:gd name="connsiteY16" fmla="*/ 1467936 h 1490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50431" h="1490820">
                  <a:moveTo>
                    <a:pt x="0" y="1490820"/>
                  </a:moveTo>
                  <a:cubicBezTo>
                    <a:pt x="4767" y="1025515"/>
                    <a:pt x="9534" y="560210"/>
                    <a:pt x="34322" y="552582"/>
                  </a:cubicBezTo>
                  <a:cubicBezTo>
                    <a:pt x="59110" y="544954"/>
                    <a:pt x="120127" y="1525145"/>
                    <a:pt x="148729" y="1445052"/>
                  </a:cubicBezTo>
                  <a:cubicBezTo>
                    <a:pt x="177331" y="1364959"/>
                    <a:pt x="171611" y="79650"/>
                    <a:pt x="205933" y="72022"/>
                  </a:cubicBezTo>
                  <a:cubicBezTo>
                    <a:pt x="240255" y="64394"/>
                    <a:pt x="305086" y="1233376"/>
                    <a:pt x="354662" y="1399284"/>
                  </a:cubicBezTo>
                  <a:cubicBezTo>
                    <a:pt x="404239" y="1565192"/>
                    <a:pt x="446188" y="1067469"/>
                    <a:pt x="503392" y="1067469"/>
                  </a:cubicBezTo>
                  <a:cubicBezTo>
                    <a:pt x="560596" y="1067469"/>
                    <a:pt x="636867" y="1403098"/>
                    <a:pt x="697884" y="1399284"/>
                  </a:cubicBezTo>
                  <a:cubicBezTo>
                    <a:pt x="758901" y="1395470"/>
                    <a:pt x="810385" y="1052213"/>
                    <a:pt x="869495" y="1044585"/>
                  </a:cubicBezTo>
                  <a:cubicBezTo>
                    <a:pt x="928605" y="1036957"/>
                    <a:pt x="1016318" y="1527053"/>
                    <a:pt x="1052547" y="1353517"/>
                  </a:cubicBezTo>
                  <a:cubicBezTo>
                    <a:pt x="1088776" y="1179981"/>
                    <a:pt x="1060174" y="70115"/>
                    <a:pt x="1086869" y="3370"/>
                  </a:cubicBezTo>
                  <a:cubicBezTo>
                    <a:pt x="1113564" y="-63375"/>
                    <a:pt x="1176488" y="882490"/>
                    <a:pt x="1212717" y="953049"/>
                  </a:cubicBezTo>
                  <a:cubicBezTo>
                    <a:pt x="1248946" y="1023607"/>
                    <a:pt x="1275641" y="359976"/>
                    <a:pt x="1304243" y="426721"/>
                  </a:cubicBezTo>
                  <a:cubicBezTo>
                    <a:pt x="1332845" y="493466"/>
                    <a:pt x="1351913" y="1227656"/>
                    <a:pt x="1384328" y="1353517"/>
                  </a:cubicBezTo>
                  <a:cubicBezTo>
                    <a:pt x="1416743" y="1479378"/>
                    <a:pt x="1468227" y="1170446"/>
                    <a:pt x="1498735" y="1181888"/>
                  </a:cubicBezTo>
                  <a:cubicBezTo>
                    <a:pt x="1529243" y="1193330"/>
                    <a:pt x="1542591" y="1395470"/>
                    <a:pt x="1567379" y="1422168"/>
                  </a:cubicBezTo>
                  <a:cubicBezTo>
                    <a:pt x="1592167" y="1448866"/>
                    <a:pt x="1616956" y="1334447"/>
                    <a:pt x="1647465" y="1342075"/>
                  </a:cubicBezTo>
                  <a:cubicBezTo>
                    <a:pt x="1677974" y="1349703"/>
                    <a:pt x="1750431" y="1467936"/>
                    <a:pt x="1750431" y="1467936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Freeform 178"/>
            <p:cNvSpPr/>
            <p:nvPr/>
          </p:nvSpPr>
          <p:spPr>
            <a:xfrm>
              <a:off x="318479" y="1231424"/>
              <a:ext cx="2495349" cy="1607631"/>
            </a:xfrm>
            <a:custGeom>
              <a:avLst/>
              <a:gdLst>
                <a:gd name="connsiteX0" fmla="*/ 1271 w 2495349"/>
                <a:gd name="connsiteY0" fmla="*/ 1945233 h 1945233"/>
                <a:gd name="connsiteX1" fmla="*/ 12712 w 2495349"/>
                <a:gd name="connsiteY1" fmla="*/ 881134 h 1945233"/>
                <a:gd name="connsiteX2" fmla="*/ 92797 w 2495349"/>
                <a:gd name="connsiteY2" fmla="*/ 1396020 h 1945233"/>
                <a:gd name="connsiteX3" fmla="*/ 127119 w 2495349"/>
                <a:gd name="connsiteY3" fmla="*/ 560760 h 1945233"/>
                <a:gd name="connsiteX4" fmla="*/ 218645 w 2495349"/>
                <a:gd name="connsiteY4" fmla="*/ 1258717 h 1945233"/>
                <a:gd name="connsiteX5" fmla="*/ 287289 w 2495349"/>
                <a:gd name="connsiteY5" fmla="*/ 171735 h 1945233"/>
                <a:gd name="connsiteX6" fmla="*/ 458900 w 2495349"/>
                <a:gd name="connsiteY6" fmla="*/ 1190066 h 1945233"/>
                <a:gd name="connsiteX7" fmla="*/ 584748 w 2495349"/>
                <a:gd name="connsiteY7" fmla="*/ 858250 h 1945233"/>
                <a:gd name="connsiteX8" fmla="*/ 813562 w 2495349"/>
                <a:gd name="connsiteY8" fmla="*/ 1430346 h 1945233"/>
                <a:gd name="connsiteX9" fmla="*/ 950851 w 2495349"/>
                <a:gd name="connsiteY9" fmla="*/ 766715 h 1945233"/>
                <a:gd name="connsiteX10" fmla="*/ 1145343 w 2495349"/>
                <a:gd name="connsiteY10" fmla="*/ 1407462 h 1945233"/>
                <a:gd name="connsiteX11" fmla="*/ 1179666 w 2495349"/>
                <a:gd name="connsiteY11" fmla="*/ 106 h 1945233"/>
                <a:gd name="connsiteX12" fmla="*/ 1408480 w 2495349"/>
                <a:gd name="connsiteY12" fmla="*/ 1327369 h 1945233"/>
                <a:gd name="connsiteX13" fmla="*/ 1545769 w 2495349"/>
                <a:gd name="connsiteY13" fmla="*/ 572202 h 1945233"/>
                <a:gd name="connsiteX14" fmla="*/ 1786024 w 2495349"/>
                <a:gd name="connsiteY14" fmla="*/ 1647743 h 1945233"/>
                <a:gd name="connsiteX15" fmla="*/ 1866109 w 2495349"/>
                <a:gd name="connsiteY15" fmla="*/ 1384579 h 1945233"/>
                <a:gd name="connsiteX16" fmla="*/ 2014839 w 2495349"/>
                <a:gd name="connsiteY16" fmla="*/ 1716394 h 1945233"/>
                <a:gd name="connsiteX17" fmla="*/ 2094924 w 2495349"/>
                <a:gd name="connsiteY17" fmla="*/ 549318 h 1945233"/>
                <a:gd name="connsiteX18" fmla="*/ 2300857 w 2495349"/>
                <a:gd name="connsiteY18" fmla="*/ 1876581 h 1945233"/>
                <a:gd name="connsiteX19" fmla="*/ 2392383 w 2495349"/>
                <a:gd name="connsiteY19" fmla="*/ 1739278 h 1945233"/>
                <a:gd name="connsiteX20" fmla="*/ 2495349 w 2495349"/>
                <a:gd name="connsiteY20" fmla="*/ 1922349 h 1945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95349" h="1945233">
                  <a:moveTo>
                    <a:pt x="1271" y="1945233"/>
                  </a:moveTo>
                  <a:cubicBezTo>
                    <a:pt x="-636" y="1458951"/>
                    <a:pt x="-2542" y="972669"/>
                    <a:pt x="12712" y="881134"/>
                  </a:cubicBezTo>
                  <a:cubicBezTo>
                    <a:pt x="27966" y="789598"/>
                    <a:pt x="73729" y="1449416"/>
                    <a:pt x="92797" y="1396020"/>
                  </a:cubicBezTo>
                  <a:cubicBezTo>
                    <a:pt x="111865" y="1342624"/>
                    <a:pt x="106144" y="583644"/>
                    <a:pt x="127119" y="560760"/>
                  </a:cubicBezTo>
                  <a:cubicBezTo>
                    <a:pt x="148094" y="537876"/>
                    <a:pt x="191950" y="1323554"/>
                    <a:pt x="218645" y="1258717"/>
                  </a:cubicBezTo>
                  <a:cubicBezTo>
                    <a:pt x="245340" y="1193880"/>
                    <a:pt x="247247" y="183177"/>
                    <a:pt x="287289" y="171735"/>
                  </a:cubicBezTo>
                  <a:cubicBezTo>
                    <a:pt x="327331" y="160293"/>
                    <a:pt x="409324" y="1075647"/>
                    <a:pt x="458900" y="1190066"/>
                  </a:cubicBezTo>
                  <a:cubicBezTo>
                    <a:pt x="508476" y="1304485"/>
                    <a:pt x="525638" y="818203"/>
                    <a:pt x="584748" y="858250"/>
                  </a:cubicBezTo>
                  <a:cubicBezTo>
                    <a:pt x="643858" y="898297"/>
                    <a:pt x="752545" y="1445602"/>
                    <a:pt x="813562" y="1430346"/>
                  </a:cubicBezTo>
                  <a:cubicBezTo>
                    <a:pt x="874579" y="1415090"/>
                    <a:pt x="895554" y="770529"/>
                    <a:pt x="950851" y="766715"/>
                  </a:cubicBezTo>
                  <a:cubicBezTo>
                    <a:pt x="1006148" y="762901"/>
                    <a:pt x="1107207" y="1535230"/>
                    <a:pt x="1145343" y="1407462"/>
                  </a:cubicBezTo>
                  <a:cubicBezTo>
                    <a:pt x="1183479" y="1279694"/>
                    <a:pt x="1135810" y="13455"/>
                    <a:pt x="1179666" y="106"/>
                  </a:cubicBezTo>
                  <a:cubicBezTo>
                    <a:pt x="1223522" y="-13243"/>
                    <a:pt x="1347463" y="1232020"/>
                    <a:pt x="1408480" y="1327369"/>
                  </a:cubicBezTo>
                  <a:cubicBezTo>
                    <a:pt x="1469497" y="1422718"/>
                    <a:pt x="1482845" y="518806"/>
                    <a:pt x="1545769" y="572202"/>
                  </a:cubicBezTo>
                  <a:cubicBezTo>
                    <a:pt x="1608693" y="625598"/>
                    <a:pt x="1732634" y="1512347"/>
                    <a:pt x="1786024" y="1647743"/>
                  </a:cubicBezTo>
                  <a:cubicBezTo>
                    <a:pt x="1839414" y="1783139"/>
                    <a:pt x="1827973" y="1373137"/>
                    <a:pt x="1866109" y="1384579"/>
                  </a:cubicBezTo>
                  <a:cubicBezTo>
                    <a:pt x="1904245" y="1396021"/>
                    <a:pt x="1976703" y="1855604"/>
                    <a:pt x="2014839" y="1716394"/>
                  </a:cubicBezTo>
                  <a:cubicBezTo>
                    <a:pt x="2052975" y="1577184"/>
                    <a:pt x="2047254" y="522620"/>
                    <a:pt x="2094924" y="549318"/>
                  </a:cubicBezTo>
                  <a:cubicBezTo>
                    <a:pt x="2142594" y="576016"/>
                    <a:pt x="2251281" y="1678254"/>
                    <a:pt x="2300857" y="1876581"/>
                  </a:cubicBezTo>
                  <a:cubicBezTo>
                    <a:pt x="2350434" y="2074908"/>
                    <a:pt x="2359968" y="1731650"/>
                    <a:pt x="2392383" y="1739278"/>
                  </a:cubicBezTo>
                  <a:cubicBezTo>
                    <a:pt x="2424798" y="1746906"/>
                    <a:pt x="2495349" y="1922349"/>
                    <a:pt x="2495349" y="1922349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Freeform 179"/>
            <p:cNvSpPr/>
            <p:nvPr/>
          </p:nvSpPr>
          <p:spPr>
            <a:xfrm>
              <a:off x="4281904" y="2093876"/>
              <a:ext cx="3158044" cy="726866"/>
            </a:xfrm>
            <a:custGeom>
              <a:avLst/>
              <a:gdLst>
                <a:gd name="connsiteX0" fmla="*/ 0 w 3158044"/>
                <a:gd name="connsiteY0" fmla="*/ 715628 h 726866"/>
                <a:gd name="connsiteX1" fmla="*/ 78670 w 3158044"/>
                <a:gd name="connsiteY1" fmla="*/ 356012 h 726866"/>
                <a:gd name="connsiteX2" fmla="*/ 213533 w 3158044"/>
                <a:gd name="connsiteY2" fmla="*/ 7633 h 726866"/>
                <a:gd name="connsiteX3" fmla="*/ 415828 w 3158044"/>
                <a:gd name="connsiteY3" fmla="*/ 704390 h 726866"/>
                <a:gd name="connsiteX4" fmla="*/ 561929 w 3158044"/>
                <a:gd name="connsiteY4" fmla="*/ 378488 h 726866"/>
                <a:gd name="connsiteX5" fmla="*/ 730508 w 3158044"/>
                <a:gd name="connsiteY5" fmla="*/ 580772 h 726866"/>
                <a:gd name="connsiteX6" fmla="*/ 876610 w 3158044"/>
                <a:gd name="connsiteY6" fmla="*/ 468392 h 726866"/>
                <a:gd name="connsiteX7" fmla="*/ 1112621 w 3158044"/>
                <a:gd name="connsiteY7" fmla="*/ 592010 h 726866"/>
                <a:gd name="connsiteX8" fmla="*/ 1348631 w 3158044"/>
                <a:gd name="connsiteY8" fmla="*/ 558296 h 726866"/>
                <a:gd name="connsiteX9" fmla="*/ 1505971 w 3158044"/>
                <a:gd name="connsiteY9" fmla="*/ 636962 h 726866"/>
                <a:gd name="connsiteX10" fmla="*/ 1753220 w 3158044"/>
                <a:gd name="connsiteY10" fmla="*/ 569534 h 726866"/>
                <a:gd name="connsiteX11" fmla="*/ 1989231 w 3158044"/>
                <a:gd name="connsiteY11" fmla="*/ 648200 h 726866"/>
                <a:gd name="connsiteX12" fmla="*/ 2292673 w 3158044"/>
                <a:gd name="connsiteY12" fmla="*/ 614486 h 726866"/>
                <a:gd name="connsiteX13" fmla="*/ 2652308 w 3158044"/>
                <a:gd name="connsiteY13" fmla="*/ 681914 h 726866"/>
                <a:gd name="connsiteX14" fmla="*/ 3158044 w 3158044"/>
                <a:gd name="connsiteY14" fmla="*/ 726866 h 72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044" h="726866">
                  <a:moveTo>
                    <a:pt x="0" y="715628"/>
                  </a:moveTo>
                  <a:cubicBezTo>
                    <a:pt x="21540" y="594819"/>
                    <a:pt x="43081" y="474011"/>
                    <a:pt x="78670" y="356012"/>
                  </a:cubicBezTo>
                  <a:cubicBezTo>
                    <a:pt x="114259" y="238013"/>
                    <a:pt x="157340" y="-50430"/>
                    <a:pt x="213533" y="7633"/>
                  </a:cubicBezTo>
                  <a:cubicBezTo>
                    <a:pt x="269726" y="65696"/>
                    <a:pt x="357762" y="642581"/>
                    <a:pt x="415828" y="704390"/>
                  </a:cubicBezTo>
                  <a:cubicBezTo>
                    <a:pt x="473894" y="766199"/>
                    <a:pt x="509482" y="399091"/>
                    <a:pt x="561929" y="378488"/>
                  </a:cubicBezTo>
                  <a:cubicBezTo>
                    <a:pt x="614376" y="357885"/>
                    <a:pt x="678061" y="565788"/>
                    <a:pt x="730508" y="580772"/>
                  </a:cubicBezTo>
                  <a:cubicBezTo>
                    <a:pt x="782955" y="595756"/>
                    <a:pt x="812925" y="466519"/>
                    <a:pt x="876610" y="468392"/>
                  </a:cubicBezTo>
                  <a:cubicBezTo>
                    <a:pt x="940295" y="470265"/>
                    <a:pt x="1033951" y="577026"/>
                    <a:pt x="1112621" y="592010"/>
                  </a:cubicBezTo>
                  <a:cubicBezTo>
                    <a:pt x="1191291" y="606994"/>
                    <a:pt x="1283073" y="550804"/>
                    <a:pt x="1348631" y="558296"/>
                  </a:cubicBezTo>
                  <a:cubicBezTo>
                    <a:pt x="1414189" y="565788"/>
                    <a:pt x="1438540" y="635089"/>
                    <a:pt x="1505971" y="636962"/>
                  </a:cubicBezTo>
                  <a:cubicBezTo>
                    <a:pt x="1573402" y="638835"/>
                    <a:pt x="1672677" y="567661"/>
                    <a:pt x="1753220" y="569534"/>
                  </a:cubicBezTo>
                  <a:cubicBezTo>
                    <a:pt x="1833763" y="571407"/>
                    <a:pt x="1899322" y="640708"/>
                    <a:pt x="1989231" y="648200"/>
                  </a:cubicBezTo>
                  <a:cubicBezTo>
                    <a:pt x="2079140" y="655692"/>
                    <a:pt x="2182160" y="608867"/>
                    <a:pt x="2292673" y="614486"/>
                  </a:cubicBezTo>
                  <a:cubicBezTo>
                    <a:pt x="2403186" y="620105"/>
                    <a:pt x="2508080" y="663184"/>
                    <a:pt x="2652308" y="681914"/>
                  </a:cubicBezTo>
                  <a:cubicBezTo>
                    <a:pt x="2796536" y="700644"/>
                    <a:pt x="3158044" y="726866"/>
                    <a:pt x="3158044" y="726866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3" name="Freeform 132"/>
          <p:cNvSpPr/>
          <p:nvPr/>
        </p:nvSpPr>
        <p:spPr>
          <a:xfrm>
            <a:off x="5747389" y="4598710"/>
            <a:ext cx="663575" cy="693789"/>
          </a:xfrm>
          <a:custGeom>
            <a:avLst/>
            <a:gdLst>
              <a:gd name="connsiteX0" fmla="*/ 0 w 4457907"/>
              <a:gd name="connsiteY0" fmla="*/ 844407 h 1393813"/>
              <a:gd name="connsiteX1" fmla="*/ 595269 w 4457907"/>
              <a:gd name="connsiteY1" fmla="*/ 10929 h 1393813"/>
              <a:gd name="connsiteX2" fmla="*/ 1666754 w 4457907"/>
              <a:gd name="connsiteY2" fmla="*/ 1373599 h 1393813"/>
              <a:gd name="connsiteX3" fmla="*/ 2764696 w 4457907"/>
              <a:gd name="connsiteY3" fmla="*/ 10929 h 1393813"/>
              <a:gd name="connsiteX4" fmla="*/ 3862637 w 4457907"/>
              <a:gd name="connsiteY4" fmla="*/ 1386829 h 1393813"/>
              <a:gd name="connsiteX5" fmla="*/ 4457907 w 4457907"/>
              <a:gd name="connsiteY5" fmla="*/ 579811 h 1393813"/>
              <a:gd name="connsiteX0" fmla="*/ 0 w 4457907"/>
              <a:gd name="connsiteY0" fmla="*/ 857806 h 1407212"/>
              <a:gd name="connsiteX1" fmla="*/ 647797 w 4457907"/>
              <a:gd name="connsiteY1" fmla="*/ 10663 h 1407212"/>
              <a:gd name="connsiteX2" fmla="*/ 1666754 w 4457907"/>
              <a:gd name="connsiteY2" fmla="*/ 1386998 h 1407212"/>
              <a:gd name="connsiteX3" fmla="*/ 2764696 w 4457907"/>
              <a:gd name="connsiteY3" fmla="*/ 24328 h 1407212"/>
              <a:gd name="connsiteX4" fmla="*/ 3862637 w 4457907"/>
              <a:gd name="connsiteY4" fmla="*/ 1400228 h 1407212"/>
              <a:gd name="connsiteX5" fmla="*/ 4457907 w 4457907"/>
              <a:gd name="connsiteY5" fmla="*/ 593210 h 1407212"/>
              <a:gd name="connsiteX0" fmla="*/ 0 w 4484170"/>
              <a:gd name="connsiteY0" fmla="*/ 819184 h 1409585"/>
              <a:gd name="connsiteX1" fmla="*/ 674060 w 4484170"/>
              <a:gd name="connsiteY1" fmla="*/ 13036 h 1409585"/>
              <a:gd name="connsiteX2" fmla="*/ 1693017 w 4484170"/>
              <a:gd name="connsiteY2" fmla="*/ 1389371 h 1409585"/>
              <a:gd name="connsiteX3" fmla="*/ 2790959 w 4484170"/>
              <a:gd name="connsiteY3" fmla="*/ 26701 h 1409585"/>
              <a:gd name="connsiteX4" fmla="*/ 3888900 w 4484170"/>
              <a:gd name="connsiteY4" fmla="*/ 1402601 h 1409585"/>
              <a:gd name="connsiteX5" fmla="*/ 4484170 w 4484170"/>
              <a:gd name="connsiteY5" fmla="*/ 595583 h 1409585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90959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25301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389059"/>
              <a:gd name="connsiteX1" fmla="*/ 674060 w 4484170"/>
              <a:gd name="connsiteY1" fmla="*/ 12723 h 1389059"/>
              <a:gd name="connsiteX2" fmla="*/ 1693017 w 4484170"/>
              <a:gd name="connsiteY2" fmla="*/ 1389058 h 1389059"/>
              <a:gd name="connsiteX3" fmla="*/ 2725301 w 4484170"/>
              <a:gd name="connsiteY3" fmla="*/ 26388 h 1389059"/>
              <a:gd name="connsiteX4" fmla="*/ 3744451 w 4484170"/>
              <a:gd name="connsiteY4" fmla="*/ 1374958 h 1389059"/>
              <a:gd name="connsiteX5" fmla="*/ 4484170 w 4484170"/>
              <a:gd name="connsiteY5" fmla="*/ 595270 h 1389059"/>
              <a:gd name="connsiteX0" fmla="*/ 0 w 4418512"/>
              <a:gd name="connsiteY0" fmla="*/ 818871 h 1389060"/>
              <a:gd name="connsiteX1" fmla="*/ 674060 w 4418512"/>
              <a:gd name="connsiteY1" fmla="*/ 12723 h 1389060"/>
              <a:gd name="connsiteX2" fmla="*/ 1693017 w 4418512"/>
              <a:gd name="connsiteY2" fmla="*/ 1389058 h 1389060"/>
              <a:gd name="connsiteX3" fmla="*/ 2725301 w 4418512"/>
              <a:gd name="connsiteY3" fmla="*/ 26388 h 1389060"/>
              <a:gd name="connsiteX4" fmla="*/ 3744451 w 4418512"/>
              <a:gd name="connsiteY4" fmla="*/ 1374958 h 1389060"/>
              <a:gd name="connsiteX5" fmla="*/ 4418512 w 4418512"/>
              <a:gd name="connsiteY5" fmla="*/ 554275 h 1389060"/>
              <a:gd name="connsiteX0" fmla="*/ 0 w 4418512"/>
              <a:gd name="connsiteY0" fmla="*/ 819816 h 1390006"/>
              <a:gd name="connsiteX1" fmla="*/ 674060 w 4418512"/>
              <a:gd name="connsiteY1" fmla="*/ 13668 h 1390006"/>
              <a:gd name="connsiteX2" fmla="*/ 1693017 w 4418512"/>
              <a:gd name="connsiteY2" fmla="*/ 1390003 h 1390006"/>
              <a:gd name="connsiteX3" fmla="*/ 2751565 w 4418512"/>
              <a:gd name="connsiteY3" fmla="*/ 3 h 1390006"/>
              <a:gd name="connsiteX4" fmla="*/ 3744451 w 4418512"/>
              <a:gd name="connsiteY4" fmla="*/ 1375903 h 1390006"/>
              <a:gd name="connsiteX5" fmla="*/ 4418512 w 4418512"/>
              <a:gd name="connsiteY5" fmla="*/ 555220 h 1390006"/>
              <a:gd name="connsiteX0" fmla="*/ 0 w 4418512"/>
              <a:gd name="connsiteY0" fmla="*/ 819814 h 1396059"/>
              <a:gd name="connsiteX1" fmla="*/ 674060 w 4418512"/>
              <a:gd name="connsiteY1" fmla="*/ 13666 h 1396059"/>
              <a:gd name="connsiteX2" fmla="*/ 1693017 w 4418512"/>
              <a:gd name="connsiteY2" fmla="*/ 1390001 h 1396059"/>
              <a:gd name="connsiteX3" fmla="*/ 2751565 w 4418512"/>
              <a:gd name="connsiteY3" fmla="*/ 1 h 1396059"/>
              <a:gd name="connsiteX4" fmla="*/ 3757584 w 4418512"/>
              <a:gd name="connsiteY4" fmla="*/ 1389565 h 1396059"/>
              <a:gd name="connsiteX5" fmla="*/ 4418512 w 4418512"/>
              <a:gd name="connsiteY5" fmla="*/ 555218 h 1396059"/>
              <a:gd name="connsiteX0" fmla="*/ 0 w 4326590"/>
              <a:gd name="connsiteY0" fmla="*/ 819814 h 1403209"/>
              <a:gd name="connsiteX1" fmla="*/ 674060 w 4326590"/>
              <a:gd name="connsiteY1" fmla="*/ 13666 h 1403209"/>
              <a:gd name="connsiteX2" fmla="*/ 1693017 w 4326590"/>
              <a:gd name="connsiteY2" fmla="*/ 1390001 h 1403209"/>
              <a:gd name="connsiteX3" fmla="*/ 2751565 w 4326590"/>
              <a:gd name="connsiteY3" fmla="*/ 1 h 1403209"/>
              <a:gd name="connsiteX4" fmla="*/ 3757584 w 4326590"/>
              <a:gd name="connsiteY4" fmla="*/ 1389565 h 1403209"/>
              <a:gd name="connsiteX5" fmla="*/ 4326590 w 4326590"/>
              <a:gd name="connsiteY5" fmla="*/ 746527 h 1403209"/>
              <a:gd name="connsiteX0" fmla="*/ 0 w 4431644"/>
              <a:gd name="connsiteY0" fmla="*/ 819814 h 1396452"/>
              <a:gd name="connsiteX1" fmla="*/ 674060 w 4431644"/>
              <a:gd name="connsiteY1" fmla="*/ 13666 h 1396452"/>
              <a:gd name="connsiteX2" fmla="*/ 1693017 w 4431644"/>
              <a:gd name="connsiteY2" fmla="*/ 1390001 h 1396452"/>
              <a:gd name="connsiteX3" fmla="*/ 2751565 w 4431644"/>
              <a:gd name="connsiteY3" fmla="*/ 1 h 1396452"/>
              <a:gd name="connsiteX4" fmla="*/ 3757584 w 4431644"/>
              <a:gd name="connsiteY4" fmla="*/ 1389565 h 1396452"/>
              <a:gd name="connsiteX5" fmla="*/ 4431644 w 4431644"/>
              <a:gd name="connsiteY5" fmla="*/ 568885 h 139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1644" h="1396452">
                <a:moveTo>
                  <a:pt x="0" y="819814"/>
                </a:moveTo>
                <a:cubicBezTo>
                  <a:pt x="211265" y="372640"/>
                  <a:pt x="391891" y="-81365"/>
                  <a:pt x="674060" y="13666"/>
                </a:cubicBezTo>
                <a:cubicBezTo>
                  <a:pt x="956230" y="108697"/>
                  <a:pt x="1346766" y="1392278"/>
                  <a:pt x="1693017" y="1390001"/>
                </a:cubicBezTo>
                <a:cubicBezTo>
                  <a:pt x="2039268" y="1387724"/>
                  <a:pt x="2407471" y="74"/>
                  <a:pt x="2751565" y="1"/>
                </a:cubicBezTo>
                <a:cubicBezTo>
                  <a:pt x="3095659" y="-72"/>
                  <a:pt x="3477571" y="1294751"/>
                  <a:pt x="3757584" y="1389565"/>
                </a:cubicBezTo>
                <a:cubicBezTo>
                  <a:pt x="4037597" y="1484379"/>
                  <a:pt x="4431644" y="568885"/>
                  <a:pt x="4431644" y="568885"/>
                </a:cubicBezTo>
              </a:path>
            </a:pathLst>
          </a:custGeom>
          <a:ln w="28575" cmpd="sng">
            <a:solidFill>
              <a:srgbClr val="31859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Connector 133"/>
          <p:cNvCxnSpPr/>
          <p:nvPr/>
        </p:nvCxnSpPr>
        <p:spPr>
          <a:xfrm>
            <a:off x="6474910" y="4950123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2529308" y="3134742"/>
            <a:ext cx="470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Neue"/>
                <a:cs typeface="Helvetica Neue"/>
              </a:rPr>
              <a:t>Microphone frequency spectrum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78555" y="5273803"/>
            <a:ext cx="19169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Diaphragm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1856748" y="5273803"/>
            <a:ext cx="16637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Amplifier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3936289" y="5273803"/>
            <a:ext cx="20965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Filter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6646689" y="5273803"/>
            <a:ext cx="10175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ADC</a:t>
            </a:r>
          </a:p>
        </p:txBody>
      </p:sp>
      <p:grpSp>
        <p:nvGrpSpPr>
          <p:cNvPr id="120" name="Group 119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22" name="TextBox 121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691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/>
          <p:cNvGrpSpPr/>
          <p:nvPr/>
        </p:nvGrpSpPr>
        <p:grpSpPr>
          <a:xfrm>
            <a:off x="666844" y="4590933"/>
            <a:ext cx="631292" cy="722222"/>
            <a:chOff x="950036" y="1905174"/>
            <a:chExt cx="631292" cy="722222"/>
          </a:xfrm>
        </p:grpSpPr>
        <p:sp>
          <p:nvSpPr>
            <p:cNvPr id="79" name="Oval 78"/>
            <p:cNvSpPr/>
            <p:nvPr/>
          </p:nvSpPr>
          <p:spPr>
            <a:xfrm>
              <a:off x="983661" y="1979886"/>
              <a:ext cx="597667" cy="560345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950036" y="1917626"/>
              <a:ext cx="177045" cy="7097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1133078" y="1905174"/>
              <a:ext cx="0" cy="709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4579409" y="4630337"/>
            <a:ext cx="859147" cy="635058"/>
            <a:chOff x="3859935" y="1979886"/>
            <a:chExt cx="859147" cy="635058"/>
          </a:xfrm>
          <a:solidFill>
            <a:srgbClr val="FFC000"/>
          </a:solidFill>
        </p:grpSpPr>
        <p:sp>
          <p:nvSpPr>
            <p:cNvPr id="83" name="Rectangle 82"/>
            <p:cNvSpPr/>
            <p:nvPr/>
          </p:nvSpPr>
          <p:spPr>
            <a:xfrm>
              <a:off x="3859935" y="1979886"/>
              <a:ext cx="859147" cy="635058"/>
            </a:xfrm>
            <a:prstGeom prst="rect">
              <a:avLst/>
            </a:prstGeom>
            <a:grp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3987435" y="2080036"/>
              <a:ext cx="0" cy="440711"/>
            </a:xfrm>
            <a:prstGeom prst="line">
              <a:avLst/>
            </a:prstGeom>
            <a:grpFill/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5400000">
              <a:off x="4314149" y="2179977"/>
              <a:ext cx="0" cy="645245"/>
            </a:xfrm>
            <a:prstGeom prst="line">
              <a:avLst/>
            </a:prstGeom>
            <a:grpFill/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Freeform 85"/>
            <p:cNvSpPr/>
            <p:nvPr/>
          </p:nvSpPr>
          <p:spPr>
            <a:xfrm rot="397662">
              <a:off x="3984450" y="2183655"/>
              <a:ext cx="585216" cy="294315"/>
            </a:xfrm>
            <a:custGeom>
              <a:avLst/>
              <a:gdLst>
                <a:gd name="connsiteX0" fmla="*/ 0 w 585216"/>
                <a:gd name="connsiteY0" fmla="*/ 20369 h 294315"/>
                <a:gd name="connsiteX1" fmla="*/ 323736 w 585216"/>
                <a:gd name="connsiteY1" fmla="*/ 20369 h 294315"/>
                <a:gd name="connsiteX2" fmla="*/ 435799 w 585216"/>
                <a:gd name="connsiteY2" fmla="*/ 232055 h 294315"/>
                <a:gd name="connsiteX3" fmla="*/ 585216 w 585216"/>
                <a:gd name="connsiteY3" fmla="*/ 294315 h 29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216" h="294315">
                  <a:moveTo>
                    <a:pt x="0" y="20369"/>
                  </a:moveTo>
                  <a:cubicBezTo>
                    <a:pt x="125551" y="2728"/>
                    <a:pt x="251103" y="-14912"/>
                    <a:pt x="323736" y="20369"/>
                  </a:cubicBezTo>
                  <a:cubicBezTo>
                    <a:pt x="396369" y="55650"/>
                    <a:pt x="392219" y="186397"/>
                    <a:pt x="435799" y="232055"/>
                  </a:cubicBezTo>
                  <a:cubicBezTo>
                    <a:pt x="479379" y="277713"/>
                    <a:pt x="585216" y="294315"/>
                    <a:pt x="585216" y="294315"/>
                  </a:cubicBezTo>
                </a:path>
              </a:pathLst>
            </a:custGeom>
            <a:grpFill/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Isosceles Triangle 86"/>
          <p:cNvSpPr/>
          <p:nvPr/>
        </p:nvSpPr>
        <p:spPr>
          <a:xfrm rot="5400000">
            <a:off x="2359655" y="4609229"/>
            <a:ext cx="635061" cy="683049"/>
          </a:xfrm>
          <a:prstGeom prst="triangle">
            <a:avLst/>
          </a:prstGeom>
          <a:noFill/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721662" y="4603385"/>
            <a:ext cx="1081494" cy="731320"/>
            <a:chOff x="6141478" y="1992334"/>
            <a:chExt cx="1081494" cy="731320"/>
          </a:xfrm>
        </p:grpSpPr>
        <p:sp>
          <p:nvSpPr>
            <p:cNvPr id="89" name="Isosceles Triangle 6"/>
            <p:cNvSpPr/>
            <p:nvPr/>
          </p:nvSpPr>
          <p:spPr>
            <a:xfrm rot="5400000">
              <a:off x="6364694" y="1769118"/>
              <a:ext cx="635062" cy="1081494"/>
            </a:xfrm>
            <a:custGeom>
              <a:avLst/>
              <a:gdLst/>
              <a:ahLst/>
              <a:cxnLst/>
              <a:rect l="l" t="t" r="r" b="b"/>
              <a:pathLst>
                <a:path w="635062" h="1081494">
                  <a:moveTo>
                    <a:pt x="0" y="1081494"/>
                  </a:moveTo>
                  <a:lnTo>
                    <a:pt x="0" y="382470"/>
                  </a:lnTo>
                  <a:lnTo>
                    <a:pt x="1440" y="382470"/>
                  </a:lnTo>
                  <a:lnTo>
                    <a:pt x="317532" y="0"/>
                  </a:lnTo>
                  <a:lnTo>
                    <a:pt x="633624" y="382470"/>
                  </a:lnTo>
                  <a:lnTo>
                    <a:pt x="635059" y="382470"/>
                  </a:lnTo>
                  <a:lnTo>
                    <a:pt x="635059" y="384206"/>
                  </a:lnTo>
                  <a:lnTo>
                    <a:pt x="635062" y="384210"/>
                  </a:lnTo>
                  <a:lnTo>
                    <a:pt x="635059" y="384210"/>
                  </a:lnTo>
                  <a:lnTo>
                    <a:pt x="635059" y="1081494"/>
                  </a:lnTo>
                  <a:close/>
                </a:path>
              </a:pathLst>
            </a:cu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/>
            <p:cNvCxnSpPr/>
            <p:nvPr/>
          </p:nvCxnSpPr>
          <p:spPr>
            <a:xfrm rot="16200000">
              <a:off x="6339560" y="2195490"/>
              <a:ext cx="0" cy="248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rot="16200000">
              <a:off x="6803235" y="2195490"/>
              <a:ext cx="0" cy="24877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 flipV="1">
              <a:off x="6463945" y="2150866"/>
              <a:ext cx="214905" cy="169009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Arc 92"/>
            <p:cNvSpPr/>
            <p:nvPr/>
          </p:nvSpPr>
          <p:spPr>
            <a:xfrm rot="15821177">
              <a:off x="6469761" y="2188229"/>
              <a:ext cx="585216" cy="485633"/>
            </a:xfrm>
            <a:prstGeom prst="arc">
              <a:avLst>
                <a:gd name="adj1" fmla="val 15494356"/>
                <a:gd name="adj2" fmla="val 0"/>
              </a:avLst>
            </a:prstGeom>
            <a:ln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090976" y="4609380"/>
            <a:ext cx="1038454" cy="643091"/>
            <a:chOff x="3260507" y="4878083"/>
            <a:chExt cx="1142299" cy="584628"/>
          </a:xfrm>
        </p:grpSpPr>
        <p:grpSp>
          <p:nvGrpSpPr>
            <p:cNvPr id="95" name="Group 94"/>
            <p:cNvGrpSpPr/>
            <p:nvPr/>
          </p:nvGrpSpPr>
          <p:grpSpPr>
            <a:xfrm>
              <a:off x="3374650" y="4878083"/>
              <a:ext cx="424155" cy="292314"/>
              <a:chOff x="3374650" y="4878083"/>
              <a:chExt cx="424155" cy="292314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10" name="Straight Connector 10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6" name="Group 95"/>
            <p:cNvGrpSpPr/>
            <p:nvPr/>
          </p:nvGrpSpPr>
          <p:grpSpPr>
            <a:xfrm flipV="1">
              <a:off x="3846260" y="5170397"/>
              <a:ext cx="424155" cy="292314"/>
              <a:chOff x="3374650" y="4878083"/>
              <a:chExt cx="424155" cy="292314"/>
            </a:xfrm>
          </p:grpSpPr>
          <p:grpSp>
            <p:nvGrpSpPr>
              <p:cNvPr id="98" name="Group 97"/>
              <p:cNvGrpSpPr/>
              <p:nvPr/>
            </p:nvGrpSpPr>
            <p:grpSpPr>
              <a:xfrm>
                <a:off x="3374650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/>
              <p:cNvGrpSpPr/>
              <p:nvPr/>
            </p:nvGrpSpPr>
            <p:grpSpPr>
              <a:xfrm flipH="1">
                <a:off x="3616702" y="4878083"/>
                <a:ext cx="182103" cy="292314"/>
                <a:chOff x="3374650" y="4878083"/>
                <a:chExt cx="182103" cy="292314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 flipH="1">
                  <a:off x="3374650" y="5097817"/>
                  <a:ext cx="1" cy="725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H="1">
                  <a:off x="3435351" y="4996217"/>
                  <a:ext cx="1" cy="1741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/>
                <p:cNvCxnSpPr/>
                <p:nvPr/>
              </p:nvCxnSpPr>
              <p:spPr>
                <a:xfrm flipH="1">
                  <a:off x="3496052" y="4920017"/>
                  <a:ext cx="1" cy="250380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/>
              </p:nvCxnSpPr>
              <p:spPr>
                <a:xfrm rot="5400000" flipV="1">
                  <a:off x="3410596" y="5024239"/>
                  <a:ext cx="292314" cy="1"/>
                </a:xfrm>
                <a:prstGeom prst="line">
                  <a:avLst/>
                </a:prstGeom>
                <a:ln w="19050" cmpd="sng">
                  <a:solidFill>
                    <a:srgbClr val="953735"/>
                  </a:solidFill>
                  <a:headEnd type="oval" w="sm" len="sm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7" name="Straight Connector 96"/>
            <p:cNvCxnSpPr/>
            <p:nvPr/>
          </p:nvCxnSpPr>
          <p:spPr>
            <a:xfrm flipV="1">
              <a:off x="3260507" y="5173130"/>
              <a:ext cx="1142299" cy="1"/>
            </a:xfrm>
            <a:prstGeom prst="line">
              <a:avLst/>
            </a:prstGeom>
            <a:ln w="9525" cmpd="sng">
              <a:solidFill>
                <a:srgbClr val="953735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8" name="Straight Connector 117"/>
          <p:cNvCxnSpPr/>
          <p:nvPr/>
        </p:nvCxnSpPr>
        <p:spPr>
          <a:xfrm flipV="1">
            <a:off x="1303747" y="4955155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3013468" y="4947830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5438556" y="4950122"/>
            <a:ext cx="270102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V="1">
            <a:off x="7803156" y="4912685"/>
            <a:ext cx="242046" cy="4585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6" name="Group 205"/>
          <p:cNvGrpSpPr/>
          <p:nvPr/>
        </p:nvGrpSpPr>
        <p:grpSpPr>
          <a:xfrm>
            <a:off x="89338" y="4523652"/>
            <a:ext cx="672355" cy="753665"/>
            <a:chOff x="89338" y="3908684"/>
            <a:chExt cx="672355" cy="753665"/>
          </a:xfrm>
        </p:grpSpPr>
        <p:sp>
          <p:nvSpPr>
            <p:cNvPr id="207" name="Freeform 206"/>
            <p:cNvSpPr/>
            <p:nvPr/>
          </p:nvSpPr>
          <p:spPr>
            <a:xfrm>
              <a:off x="89338" y="44613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Freeform 207"/>
            <p:cNvSpPr/>
            <p:nvPr/>
          </p:nvSpPr>
          <p:spPr>
            <a:xfrm>
              <a:off x="91533" y="432320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Freeform 208"/>
            <p:cNvSpPr/>
            <p:nvPr/>
          </p:nvSpPr>
          <p:spPr>
            <a:xfrm>
              <a:off x="93728" y="418503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Freeform 209"/>
            <p:cNvSpPr/>
            <p:nvPr/>
          </p:nvSpPr>
          <p:spPr>
            <a:xfrm>
              <a:off x="95923" y="4046859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Freeform 210"/>
            <p:cNvSpPr/>
            <p:nvPr/>
          </p:nvSpPr>
          <p:spPr>
            <a:xfrm>
              <a:off x="98118" y="3908684"/>
              <a:ext cx="663575" cy="200965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38100" cmpd="sng">
              <a:solidFill>
                <a:srgbClr val="95373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1556042" y="4755497"/>
            <a:ext cx="506535" cy="359616"/>
            <a:chOff x="1568068" y="4004346"/>
            <a:chExt cx="557189" cy="579167"/>
          </a:xfrm>
        </p:grpSpPr>
        <p:sp>
          <p:nvSpPr>
            <p:cNvPr id="125" name="Freeform 124"/>
            <p:cNvSpPr/>
            <p:nvPr/>
          </p:nvSpPr>
          <p:spPr>
            <a:xfrm>
              <a:off x="1568068" y="443252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Freeform 126"/>
            <p:cNvSpPr/>
            <p:nvPr/>
          </p:nvSpPr>
          <p:spPr>
            <a:xfrm>
              <a:off x="1570263" y="432548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1572458" y="421843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1574653" y="4111391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1576848" y="4004346"/>
              <a:ext cx="548409" cy="15098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2" name="Straight Connector 131"/>
          <p:cNvCxnSpPr/>
          <p:nvPr/>
        </p:nvCxnSpPr>
        <p:spPr>
          <a:xfrm flipV="1">
            <a:off x="2094344" y="4956038"/>
            <a:ext cx="241257" cy="1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4" name="Group 153"/>
          <p:cNvGrpSpPr/>
          <p:nvPr/>
        </p:nvGrpSpPr>
        <p:grpSpPr>
          <a:xfrm>
            <a:off x="3290854" y="4274187"/>
            <a:ext cx="971541" cy="1389597"/>
            <a:chOff x="3290854" y="3597955"/>
            <a:chExt cx="971541" cy="1389597"/>
          </a:xfrm>
        </p:grpSpPr>
        <p:sp>
          <p:nvSpPr>
            <p:cNvPr id="155" name="Freeform 154"/>
            <p:cNvSpPr/>
            <p:nvPr/>
          </p:nvSpPr>
          <p:spPr>
            <a:xfrm>
              <a:off x="3290854" y="435683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 155"/>
            <p:cNvSpPr/>
            <p:nvPr/>
          </p:nvSpPr>
          <p:spPr>
            <a:xfrm>
              <a:off x="3290854" y="416711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Freeform 156"/>
            <p:cNvSpPr/>
            <p:nvPr/>
          </p:nvSpPr>
          <p:spPr>
            <a:xfrm>
              <a:off x="3290854" y="397739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 157"/>
            <p:cNvSpPr/>
            <p:nvPr/>
          </p:nvSpPr>
          <p:spPr>
            <a:xfrm>
              <a:off x="3290854" y="378767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290854" y="3597955"/>
              <a:ext cx="971541" cy="630717"/>
            </a:xfrm>
            <a:custGeom>
              <a:avLst/>
              <a:gdLst>
                <a:gd name="connsiteX0" fmla="*/ 0 w 4457907"/>
                <a:gd name="connsiteY0" fmla="*/ 844407 h 1393813"/>
                <a:gd name="connsiteX1" fmla="*/ 595269 w 4457907"/>
                <a:gd name="connsiteY1" fmla="*/ 10929 h 1393813"/>
                <a:gd name="connsiteX2" fmla="*/ 1666754 w 4457907"/>
                <a:gd name="connsiteY2" fmla="*/ 1373599 h 1393813"/>
                <a:gd name="connsiteX3" fmla="*/ 2764696 w 4457907"/>
                <a:gd name="connsiteY3" fmla="*/ 10929 h 1393813"/>
                <a:gd name="connsiteX4" fmla="*/ 3862637 w 4457907"/>
                <a:gd name="connsiteY4" fmla="*/ 1386829 h 1393813"/>
                <a:gd name="connsiteX5" fmla="*/ 4457907 w 4457907"/>
                <a:gd name="connsiteY5" fmla="*/ 579811 h 1393813"/>
                <a:gd name="connsiteX0" fmla="*/ 0 w 4457907"/>
                <a:gd name="connsiteY0" fmla="*/ 857806 h 1407212"/>
                <a:gd name="connsiteX1" fmla="*/ 647797 w 4457907"/>
                <a:gd name="connsiteY1" fmla="*/ 10663 h 1407212"/>
                <a:gd name="connsiteX2" fmla="*/ 1666754 w 4457907"/>
                <a:gd name="connsiteY2" fmla="*/ 1386998 h 1407212"/>
                <a:gd name="connsiteX3" fmla="*/ 2764696 w 4457907"/>
                <a:gd name="connsiteY3" fmla="*/ 24328 h 1407212"/>
                <a:gd name="connsiteX4" fmla="*/ 3862637 w 4457907"/>
                <a:gd name="connsiteY4" fmla="*/ 1400228 h 1407212"/>
                <a:gd name="connsiteX5" fmla="*/ 4457907 w 4457907"/>
                <a:gd name="connsiteY5" fmla="*/ 593210 h 1407212"/>
                <a:gd name="connsiteX0" fmla="*/ 0 w 4484170"/>
                <a:gd name="connsiteY0" fmla="*/ 819184 h 1409585"/>
                <a:gd name="connsiteX1" fmla="*/ 674060 w 4484170"/>
                <a:gd name="connsiteY1" fmla="*/ 13036 h 1409585"/>
                <a:gd name="connsiteX2" fmla="*/ 1693017 w 4484170"/>
                <a:gd name="connsiteY2" fmla="*/ 1389371 h 1409585"/>
                <a:gd name="connsiteX3" fmla="*/ 2790959 w 4484170"/>
                <a:gd name="connsiteY3" fmla="*/ 26701 h 1409585"/>
                <a:gd name="connsiteX4" fmla="*/ 3888900 w 4484170"/>
                <a:gd name="connsiteY4" fmla="*/ 1402601 h 1409585"/>
                <a:gd name="connsiteX5" fmla="*/ 4484170 w 4484170"/>
                <a:gd name="connsiteY5" fmla="*/ 595583 h 1409585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90959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409272"/>
                <a:gd name="connsiteX1" fmla="*/ 674060 w 4484170"/>
                <a:gd name="connsiteY1" fmla="*/ 12723 h 1409272"/>
                <a:gd name="connsiteX2" fmla="*/ 1693017 w 4484170"/>
                <a:gd name="connsiteY2" fmla="*/ 1389058 h 1409272"/>
                <a:gd name="connsiteX3" fmla="*/ 2725301 w 4484170"/>
                <a:gd name="connsiteY3" fmla="*/ 26388 h 1409272"/>
                <a:gd name="connsiteX4" fmla="*/ 3888900 w 4484170"/>
                <a:gd name="connsiteY4" fmla="*/ 1402288 h 1409272"/>
                <a:gd name="connsiteX5" fmla="*/ 4484170 w 4484170"/>
                <a:gd name="connsiteY5" fmla="*/ 595270 h 1409272"/>
                <a:gd name="connsiteX0" fmla="*/ 0 w 4484170"/>
                <a:gd name="connsiteY0" fmla="*/ 818871 h 1389059"/>
                <a:gd name="connsiteX1" fmla="*/ 674060 w 4484170"/>
                <a:gd name="connsiteY1" fmla="*/ 12723 h 1389059"/>
                <a:gd name="connsiteX2" fmla="*/ 1693017 w 4484170"/>
                <a:gd name="connsiteY2" fmla="*/ 1389058 h 1389059"/>
                <a:gd name="connsiteX3" fmla="*/ 2725301 w 4484170"/>
                <a:gd name="connsiteY3" fmla="*/ 26388 h 1389059"/>
                <a:gd name="connsiteX4" fmla="*/ 3744451 w 4484170"/>
                <a:gd name="connsiteY4" fmla="*/ 1374958 h 1389059"/>
                <a:gd name="connsiteX5" fmla="*/ 4484170 w 4484170"/>
                <a:gd name="connsiteY5" fmla="*/ 595270 h 1389059"/>
                <a:gd name="connsiteX0" fmla="*/ 0 w 4418512"/>
                <a:gd name="connsiteY0" fmla="*/ 818871 h 1389060"/>
                <a:gd name="connsiteX1" fmla="*/ 674060 w 4418512"/>
                <a:gd name="connsiteY1" fmla="*/ 12723 h 1389060"/>
                <a:gd name="connsiteX2" fmla="*/ 1693017 w 4418512"/>
                <a:gd name="connsiteY2" fmla="*/ 1389058 h 1389060"/>
                <a:gd name="connsiteX3" fmla="*/ 2725301 w 4418512"/>
                <a:gd name="connsiteY3" fmla="*/ 26388 h 1389060"/>
                <a:gd name="connsiteX4" fmla="*/ 3744451 w 4418512"/>
                <a:gd name="connsiteY4" fmla="*/ 1374958 h 1389060"/>
                <a:gd name="connsiteX5" fmla="*/ 4418512 w 4418512"/>
                <a:gd name="connsiteY5" fmla="*/ 554275 h 1389060"/>
                <a:gd name="connsiteX0" fmla="*/ 0 w 4418512"/>
                <a:gd name="connsiteY0" fmla="*/ 819816 h 1390006"/>
                <a:gd name="connsiteX1" fmla="*/ 674060 w 4418512"/>
                <a:gd name="connsiteY1" fmla="*/ 13668 h 1390006"/>
                <a:gd name="connsiteX2" fmla="*/ 1693017 w 4418512"/>
                <a:gd name="connsiteY2" fmla="*/ 1390003 h 1390006"/>
                <a:gd name="connsiteX3" fmla="*/ 2751565 w 4418512"/>
                <a:gd name="connsiteY3" fmla="*/ 3 h 1390006"/>
                <a:gd name="connsiteX4" fmla="*/ 3744451 w 4418512"/>
                <a:gd name="connsiteY4" fmla="*/ 1375903 h 1390006"/>
                <a:gd name="connsiteX5" fmla="*/ 4418512 w 4418512"/>
                <a:gd name="connsiteY5" fmla="*/ 555220 h 1390006"/>
                <a:gd name="connsiteX0" fmla="*/ 0 w 4418512"/>
                <a:gd name="connsiteY0" fmla="*/ 819814 h 1396059"/>
                <a:gd name="connsiteX1" fmla="*/ 674060 w 4418512"/>
                <a:gd name="connsiteY1" fmla="*/ 13666 h 1396059"/>
                <a:gd name="connsiteX2" fmla="*/ 1693017 w 4418512"/>
                <a:gd name="connsiteY2" fmla="*/ 1390001 h 1396059"/>
                <a:gd name="connsiteX3" fmla="*/ 2751565 w 4418512"/>
                <a:gd name="connsiteY3" fmla="*/ 1 h 1396059"/>
                <a:gd name="connsiteX4" fmla="*/ 3757584 w 4418512"/>
                <a:gd name="connsiteY4" fmla="*/ 1389565 h 1396059"/>
                <a:gd name="connsiteX5" fmla="*/ 4418512 w 4418512"/>
                <a:gd name="connsiteY5" fmla="*/ 555218 h 1396059"/>
                <a:gd name="connsiteX0" fmla="*/ 0 w 4326590"/>
                <a:gd name="connsiteY0" fmla="*/ 819814 h 1403209"/>
                <a:gd name="connsiteX1" fmla="*/ 674060 w 4326590"/>
                <a:gd name="connsiteY1" fmla="*/ 13666 h 1403209"/>
                <a:gd name="connsiteX2" fmla="*/ 1693017 w 4326590"/>
                <a:gd name="connsiteY2" fmla="*/ 1390001 h 1403209"/>
                <a:gd name="connsiteX3" fmla="*/ 2751565 w 4326590"/>
                <a:gd name="connsiteY3" fmla="*/ 1 h 1403209"/>
                <a:gd name="connsiteX4" fmla="*/ 3757584 w 4326590"/>
                <a:gd name="connsiteY4" fmla="*/ 1389565 h 1403209"/>
                <a:gd name="connsiteX5" fmla="*/ 4326590 w 4326590"/>
                <a:gd name="connsiteY5" fmla="*/ 746527 h 1403209"/>
                <a:gd name="connsiteX0" fmla="*/ 0 w 4431644"/>
                <a:gd name="connsiteY0" fmla="*/ 819814 h 1396452"/>
                <a:gd name="connsiteX1" fmla="*/ 674060 w 4431644"/>
                <a:gd name="connsiteY1" fmla="*/ 13666 h 1396452"/>
                <a:gd name="connsiteX2" fmla="*/ 1693017 w 4431644"/>
                <a:gd name="connsiteY2" fmla="*/ 1390001 h 1396452"/>
                <a:gd name="connsiteX3" fmla="*/ 2751565 w 4431644"/>
                <a:gd name="connsiteY3" fmla="*/ 1 h 1396452"/>
                <a:gd name="connsiteX4" fmla="*/ 3757584 w 4431644"/>
                <a:gd name="connsiteY4" fmla="*/ 1389565 h 1396452"/>
                <a:gd name="connsiteX5" fmla="*/ 4431644 w 4431644"/>
                <a:gd name="connsiteY5" fmla="*/ 568885 h 139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644" h="1396452">
                  <a:moveTo>
                    <a:pt x="0" y="819814"/>
                  </a:moveTo>
                  <a:cubicBezTo>
                    <a:pt x="211265" y="372640"/>
                    <a:pt x="391891" y="-81365"/>
                    <a:pt x="674060" y="13666"/>
                  </a:cubicBezTo>
                  <a:cubicBezTo>
                    <a:pt x="956230" y="108697"/>
                    <a:pt x="1346766" y="1392278"/>
                    <a:pt x="1693017" y="1390001"/>
                  </a:cubicBezTo>
                  <a:cubicBezTo>
                    <a:pt x="2039268" y="1387724"/>
                    <a:pt x="2407471" y="74"/>
                    <a:pt x="2751565" y="1"/>
                  </a:cubicBezTo>
                  <a:cubicBezTo>
                    <a:pt x="3095659" y="-72"/>
                    <a:pt x="3477571" y="1294751"/>
                    <a:pt x="3757584" y="1389565"/>
                  </a:cubicBezTo>
                  <a:cubicBezTo>
                    <a:pt x="4037597" y="1484379"/>
                    <a:pt x="4431644" y="568885"/>
                    <a:pt x="4431644" y="568885"/>
                  </a:cubicBezTo>
                </a:path>
              </a:pathLst>
            </a:custGeom>
            <a:ln w="19050" cmpd="sng"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0" name="Straight Connector 159"/>
          <p:cNvCxnSpPr/>
          <p:nvPr/>
        </p:nvCxnSpPr>
        <p:spPr>
          <a:xfrm>
            <a:off x="4332657" y="4956039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Freeform 178"/>
          <p:cNvSpPr/>
          <p:nvPr/>
        </p:nvSpPr>
        <p:spPr>
          <a:xfrm>
            <a:off x="318479" y="1231424"/>
            <a:ext cx="2495349" cy="1607631"/>
          </a:xfrm>
          <a:custGeom>
            <a:avLst/>
            <a:gdLst>
              <a:gd name="connsiteX0" fmla="*/ 1271 w 2495349"/>
              <a:gd name="connsiteY0" fmla="*/ 1945233 h 1945233"/>
              <a:gd name="connsiteX1" fmla="*/ 12712 w 2495349"/>
              <a:gd name="connsiteY1" fmla="*/ 881134 h 1945233"/>
              <a:gd name="connsiteX2" fmla="*/ 92797 w 2495349"/>
              <a:gd name="connsiteY2" fmla="*/ 1396020 h 1945233"/>
              <a:gd name="connsiteX3" fmla="*/ 127119 w 2495349"/>
              <a:gd name="connsiteY3" fmla="*/ 560760 h 1945233"/>
              <a:gd name="connsiteX4" fmla="*/ 218645 w 2495349"/>
              <a:gd name="connsiteY4" fmla="*/ 1258717 h 1945233"/>
              <a:gd name="connsiteX5" fmla="*/ 287289 w 2495349"/>
              <a:gd name="connsiteY5" fmla="*/ 171735 h 1945233"/>
              <a:gd name="connsiteX6" fmla="*/ 458900 w 2495349"/>
              <a:gd name="connsiteY6" fmla="*/ 1190066 h 1945233"/>
              <a:gd name="connsiteX7" fmla="*/ 584748 w 2495349"/>
              <a:gd name="connsiteY7" fmla="*/ 858250 h 1945233"/>
              <a:gd name="connsiteX8" fmla="*/ 813562 w 2495349"/>
              <a:gd name="connsiteY8" fmla="*/ 1430346 h 1945233"/>
              <a:gd name="connsiteX9" fmla="*/ 950851 w 2495349"/>
              <a:gd name="connsiteY9" fmla="*/ 766715 h 1945233"/>
              <a:gd name="connsiteX10" fmla="*/ 1145343 w 2495349"/>
              <a:gd name="connsiteY10" fmla="*/ 1407462 h 1945233"/>
              <a:gd name="connsiteX11" fmla="*/ 1179666 w 2495349"/>
              <a:gd name="connsiteY11" fmla="*/ 106 h 1945233"/>
              <a:gd name="connsiteX12" fmla="*/ 1408480 w 2495349"/>
              <a:gd name="connsiteY12" fmla="*/ 1327369 h 1945233"/>
              <a:gd name="connsiteX13" fmla="*/ 1545769 w 2495349"/>
              <a:gd name="connsiteY13" fmla="*/ 572202 h 1945233"/>
              <a:gd name="connsiteX14" fmla="*/ 1786024 w 2495349"/>
              <a:gd name="connsiteY14" fmla="*/ 1647743 h 1945233"/>
              <a:gd name="connsiteX15" fmla="*/ 1866109 w 2495349"/>
              <a:gd name="connsiteY15" fmla="*/ 1384579 h 1945233"/>
              <a:gd name="connsiteX16" fmla="*/ 2014839 w 2495349"/>
              <a:gd name="connsiteY16" fmla="*/ 1716394 h 1945233"/>
              <a:gd name="connsiteX17" fmla="*/ 2094924 w 2495349"/>
              <a:gd name="connsiteY17" fmla="*/ 549318 h 1945233"/>
              <a:gd name="connsiteX18" fmla="*/ 2300857 w 2495349"/>
              <a:gd name="connsiteY18" fmla="*/ 1876581 h 1945233"/>
              <a:gd name="connsiteX19" fmla="*/ 2392383 w 2495349"/>
              <a:gd name="connsiteY19" fmla="*/ 1739278 h 1945233"/>
              <a:gd name="connsiteX20" fmla="*/ 2495349 w 2495349"/>
              <a:gd name="connsiteY20" fmla="*/ 1922349 h 1945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95349" h="1945233">
                <a:moveTo>
                  <a:pt x="1271" y="1945233"/>
                </a:moveTo>
                <a:cubicBezTo>
                  <a:pt x="-636" y="1458951"/>
                  <a:pt x="-2542" y="972669"/>
                  <a:pt x="12712" y="881134"/>
                </a:cubicBezTo>
                <a:cubicBezTo>
                  <a:pt x="27966" y="789598"/>
                  <a:pt x="73729" y="1449416"/>
                  <a:pt x="92797" y="1396020"/>
                </a:cubicBezTo>
                <a:cubicBezTo>
                  <a:pt x="111865" y="1342624"/>
                  <a:pt x="106144" y="583644"/>
                  <a:pt x="127119" y="560760"/>
                </a:cubicBezTo>
                <a:cubicBezTo>
                  <a:pt x="148094" y="537876"/>
                  <a:pt x="191950" y="1323554"/>
                  <a:pt x="218645" y="1258717"/>
                </a:cubicBezTo>
                <a:cubicBezTo>
                  <a:pt x="245340" y="1193880"/>
                  <a:pt x="247247" y="183177"/>
                  <a:pt x="287289" y="171735"/>
                </a:cubicBezTo>
                <a:cubicBezTo>
                  <a:pt x="327331" y="160293"/>
                  <a:pt x="409324" y="1075647"/>
                  <a:pt x="458900" y="1190066"/>
                </a:cubicBezTo>
                <a:cubicBezTo>
                  <a:pt x="508476" y="1304485"/>
                  <a:pt x="525638" y="818203"/>
                  <a:pt x="584748" y="858250"/>
                </a:cubicBezTo>
                <a:cubicBezTo>
                  <a:pt x="643858" y="898297"/>
                  <a:pt x="752545" y="1445602"/>
                  <a:pt x="813562" y="1430346"/>
                </a:cubicBezTo>
                <a:cubicBezTo>
                  <a:pt x="874579" y="1415090"/>
                  <a:pt x="895554" y="770529"/>
                  <a:pt x="950851" y="766715"/>
                </a:cubicBezTo>
                <a:cubicBezTo>
                  <a:pt x="1006148" y="762901"/>
                  <a:pt x="1107207" y="1535230"/>
                  <a:pt x="1145343" y="1407462"/>
                </a:cubicBezTo>
                <a:cubicBezTo>
                  <a:pt x="1183479" y="1279694"/>
                  <a:pt x="1135810" y="13455"/>
                  <a:pt x="1179666" y="106"/>
                </a:cubicBezTo>
                <a:cubicBezTo>
                  <a:pt x="1223522" y="-13243"/>
                  <a:pt x="1347463" y="1232020"/>
                  <a:pt x="1408480" y="1327369"/>
                </a:cubicBezTo>
                <a:cubicBezTo>
                  <a:pt x="1469497" y="1422718"/>
                  <a:pt x="1482845" y="518806"/>
                  <a:pt x="1545769" y="572202"/>
                </a:cubicBezTo>
                <a:cubicBezTo>
                  <a:pt x="1608693" y="625598"/>
                  <a:pt x="1732634" y="1512347"/>
                  <a:pt x="1786024" y="1647743"/>
                </a:cubicBezTo>
                <a:cubicBezTo>
                  <a:pt x="1839414" y="1783139"/>
                  <a:pt x="1827973" y="1373137"/>
                  <a:pt x="1866109" y="1384579"/>
                </a:cubicBezTo>
                <a:cubicBezTo>
                  <a:pt x="1904245" y="1396021"/>
                  <a:pt x="1976703" y="1855604"/>
                  <a:pt x="2014839" y="1716394"/>
                </a:cubicBezTo>
                <a:cubicBezTo>
                  <a:pt x="2052975" y="1577184"/>
                  <a:pt x="2047254" y="522620"/>
                  <a:pt x="2094924" y="549318"/>
                </a:cubicBezTo>
                <a:cubicBezTo>
                  <a:pt x="2142594" y="576016"/>
                  <a:pt x="2251281" y="1678254"/>
                  <a:pt x="2300857" y="1876581"/>
                </a:cubicBezTo>
                <a:cubicBezTo>
                  <a:pt x="2350434" y="2074908"/>
                  <a:pt x="2359968" y="1731650"/>
                  <a:pt x="2392383" y="1739278"/>
                </a:cubicBezTo>
                <a:cubicBezTo>
                  <a:pt x="2424798" y="1746906"/>
                  <a:pt x="2495349" y="1922349"/>
                  <a:pt x="2495349" y="1922349"/>
                </a:cubicBezTo>
              </a:path>
            </a:pathLst>
          </a:custGeom>
          <a:solidFill>
            <a:schemeClr val="tx2">
              <a:lumMod val="60000"/>
              <a:lumOff val="40000"/>
              <a:alpha val="53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832781" y="1597516"/>
            <a:ext cx="4607167" cy="1232083"/>
            <a:chOff x="2832781" y="1597516"/>
            <a:chExt cx="4607167" cy="1232083"/>
          </a:xfrm>
        </p:grpSpPr>
        <p:sp>
          <p:nvSpPr>
            <p:cNvPr id="178" name="Freeform 177"/>
            <p:cNvSpPr/>
            <p:nvPr/>
          </p:nvSpPr>
          <p:spPr>
            <a:xfrm>
              <a:off x="2832781" y="1597516"/>
              <a:ext cx="1446637" cy="1232083"/>
            </a:xfrm>
            <a:custGeom>
              <a:avLst/>
              <a:gdLst>
                <a:gd name="connsiteX0" fmla="*/ 0 w 1750431"/>
                <a:gd name="connsiteY0" fmla="*/ 1490820 h 1490820"/>
                <a:gd name="connsiteX1" fmla="*/ 34322 w 1750431"/>
                <a:gd name="connsiteY1" fmla="*/ 552582 h 1490820"/>
                <a:gd name="connsiteX2" fmla="*/ 148729 w 1750431"/>
                <a:gd name="connsiteY2" fmla="*/ 1445052 h 1490820"/>
                <a:gd name="connsiteX3" fmla="*/ 205933 w 1750431"/>
                <a:gd name="connsiteY3" fmla="*/ 72022 h 1490820"/>
                <a:gd name="connsiteX4" fmla="*/ 354662 w 1750431"/>
                <a:gd name="connsiteY4" fmla="*/ 1399284 h 1490820"/>
                <a:gd name="connsiteX5" fmla="*/ 503392 w 1750431"/>
                <a:gd name="connsiteY5" fmla="*/ 1067469 h 1490820"/>
                <a:gd name="connsiteX6" fmla="*/ 697884 w 1750431"/>
                <a:gd name="connsiteY6" fmla="*/ 1399284 h 1490820"/>
                <a:gd name="connsiteX7" fmla="*/ 869495 w 1750431"/>
                <a:gd name="connsiteY7" fmla="*/ 1044585 h 1490820"/>
                <a:gd name="connsiteX8" fmla="*/ 1052547 w 1750431"/>
                <a:gd name="connsiteY8" fmla="*/ 1353517 h 1490820"/>
                <a:gd name="connsiteX9" fmla="*/ 1086869 w 1750431"/>
                <a:gd name="connsiteY9" fmla="*/ 3370 h 1490820"/>
                <a:gd name="connsiteX10" fmla="*/ 1212717 w 1750431"/>
                <a:gd name="connsiteY10" fmla="*/ 953049 h 1490820"/>
                <a:gd name="connsiteX11" fmla="*/ 1304243 w 1750431"/>
                <a:gd name="connsiteY11" fmla="*/ 426721 h 1490820"/>
                <a:gd name="connsiteX12" fmla="*/ 1384328 w 1750431"/>
                <a:gd name="connsiteY12" fmla="*/ 1353517 h 1490820"/>
                <a:gd name="connsiteX13" fmla="*/ 1498735 w 1750431"/>
                <a:gd name="connsiteY13" fmla="*/ 1181888 h 1490820"/>
                <a:gd name="connsiteX14" fmla="*/ 1567379 w 1750431"/>
                <a:gd name="connsiteY14" fmla="*/ 1422168 h 1490820"/>
                <a:gd name="connsiteX15" fmla="*/ 1647465 w 1750431"/>
                <a:gd name="connsiteY15" fmla="*/ 1342075 h 1490820"/>
                <a:gd name="connsiteX16" fmla="*/ 1750431 w 1750431"/>
                <a:gd name="connsiteY16" fmla="*/ 1467936 h 1490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50431" h="1490820">
                  <a:moveTo>
                    <a:pt x="0" y="1490820"/>
                  </a:moveTo>
                  <a:cubicBezTo>
                    <a:pt x="4767" y="1025515"/>
                    <a:pt x="9534" y="560210"/>
                    <a:pt x="34322" y="552582"/>
                  </a:cubicBezTo>
                  <a:cubicBezTo>
                    <a:pt x="59110" y="544954"/>
                    <a:pt x="120127" y="1525145"/>
                    <a:pt x="148729" y="1445052"/>
                  </a:cubicBezTo>
                  <a:cubicBezTo>
                    <a:pt x="177331" y="1364959"/>
                    <a:pt x="171611" y="79650"/>
                    <a:pt x="205933" y="72022"/>
                  </a:cubicBezTo>
                  <a:cubicBezTo>
                    <a:pt x="240255" y="64394"/>
                    <a:pt x="305086" y="1233376"/>
                    <a:pt x="354662" y="1399284"/>
                  </a:cubicBezTo>
                  <a:cubicBezTo>
                    <a:pt x="404239" y="1565192"/>
                    <a:pt x="446188" y="1067469"/>
                    <a:pt x="503392" y="1067469"/>
                  </a:cubicBezTo>
                  <a:cubicBezTo>
                    <a:pt x="560596" y="1067469"/>
                    <a:pt x="636867" y="1403098"/>
                    <a:pt x="697884" y="1399284"/>
                  </a:cubicBezTo>
                  <a:cubicBezTo>
                    <a:pt x="758901" y="1395470"/>
                    <a:pt x="810385" y="1052213"/>
                    <a:pt x="869495" y="1044585"/>
                  </a:cubicBezTo>
                  <a:cubicBezTo>
                    <a:pt x="928605" y="1036957"/>
                    <a:pt x="1016318" y="1527053"/>
                    <a:pt x="1052547" y="1353517"/>
                  </a:cubicBezTo>
                  <a:cubicBezTo>
                    <a:pt x="1088776" y="1179981"/>
                    <a:pt x="1060174" y="70115"/>
                    <a:pt x="1086869" y="3370"/>
                  </a:cubicBezTo>
                  <a:cubicBezTo>
                    <a:pt x="1113564" y="-63375"/>
                    <a:pt x="1176488" y="882490"/>
                    <a:pt x="1212717" y="953049"/>
                  </a:cubicBezTo>
                  <a:cubicBezTo>
                    <a:pt x="1248946" y="1023607"/>
                    <a:pt x="1275641" y="359976"/>
                    <a:pt x="1304243" y="426721"/>
                  </a:cubicBezTo>
                  <a:cubicBezTo>
                    <a:pt x="1332845" y="493466"/>
                    <a:pt x="1351913" y="1227656"/>
                    <a:pt x="1384328" y="1353517"/>
                  </a:cubicBezTo>
                  <a:cubicBezTo>
                    <a:pt x="1416743" y="1479378"/>
                    <a:pt x="1468227" y="1170446"/>
                    <a:pt x="1498735" y="1181888"/>
                  </a:cubicBezTo>
                  <a:cubicBezTo>
                    <a:pt x="1529243" y="1193330"/>
                    <a:pt x="1542591" y="1395470"/>
                    <a:pt x="1567379" y="1422168"/>
                  </a:cubicBezTo>
                  <a:cubicBezTo>
                    <a:pt x="1592167" y="1448866"/>
                    <a:pt x="1616956" y="1334447"/>
                    <a:pt x="1647465" y="1342075"/>
                  </a:cubicBezTo>
                  <a:cubicBezTo>
                    <a:pt x="1677974" y="1349703"/>
                    <a:pt x="1750431" y="1467936"/>
                    <a:pt x="1750431" y="1467936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Freeform 179"/>
            <p:cNvSpPr/>
            <p:nvPr/>
          </p:nvSpPr>
          <p:spPr>
            <a:xfrm>
              <a:off x="4281904" y="2093876"/>
              <a:ext cx="3158044" cy="726866"/>
            </a:xfrm>
            <a:custGeom>
              <a:avLst/>
              <a:gdLst>
                <a:gd name="connsiteX0" fmla="*/ 0 w 3158044"/>
                <a:gd name="connsiteY0" fmla="*/ 715628 h 726866"/>
                <a:gd name="connsiteX1" fmla="*/ 78670 w 3158044"/>
                <a:gd name="connsiteY1" fmla="*/ 356012 h 726866"/>
                <a:gd name="connsiteX2" fmla="*/ 213533 w 3158044"/>
                <a:gd name="connsiteY2" fmla="*/ 7633 h 726866"/>
                <a:gd name="connsiteX3" fmla="*/ 415828 w 3158044"/>
                <a:gd name="connsiteY3" fmla="*/ 704390 h 726866"/>
                <a:gd name="connsiteX4" fmla="*/ 561929 w 3158044"/>
                <a:gd name="connsiteY4" fmla="*/ 378488 h 726866"/>
                <a:gd name="connsiteX5" fmla="*/ 730508 w 3158044"/>
                <a:gd name="connsiteY5" fmla="*/ 580772 h 726866"/>
                <a:gd name="connsiteX6" fmla="*/ 876610 w 3158044"/>
                <a:gd name="connsiteY6" fmla="*/ 468392 h 726866"/>
                <a:gd name="connsiteX7" fmla="*/ 1112621 w 3158044"/>
                <a:gd name="connsiteY7" fmla="*/ 592010 h 726866"/>
                <a:gd name="connsiteX8" fmla="*/ 1348631 w 3158044"/>
                <a:gd name="connsiteY8" fmla="*/ 558296 h 726866"/>
                <a:gd name="connsiteX9" fmla="*/ 1505971 w 3158044"/>
                <a:gd name="connsiteY9" fmla="*/ 636962 h 726866"/>
                <a:gd name="connsiteX10" fmla="*/ 1753220 w 3158044"/>
                <a:gd name="connsiteY10" fmla="*/ 569534 h 726866"/>
                <a:gd name="connsiteX11" fmla="*/ 1989231 w 3158044"/>
                <a:gd name="connsiteY11" fmla="*/ 648200 h 726866"/>
                <a:gd name="connsiteX12" fmla="*/ 2292673 w 3158044"/>
                <a:gd name="connsiteY12" fmla="*/ 614486 h 726866"/>
                <a:gd name="connsiteX13" fmla="*/ 2652308 w 3158044"/>
                <a:gd name="connsiteY13" fmla="*/ 681914 h 726866"/>
                <a:gd name="connsiteX14" fmla="*/ 3158044 w 3158044"/>
                <a:gd name="connsiteY14" fmla="*/ 726866 h 72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044" h="726866">
                  <a:moveTo>
                    <a:pt x="0" y="715628"/>
                  </a:moveTo>
                  <a:cubicBezTo>
                    <a:pt x="21540" y="594819"/>
                    <a:pt x="43081" y="474011"/>
                    <a:pt x="78670" y="356012"/>
                  </a:cubicBezTo>
                  <a:cubicBezTo>
                    <a:pt x="114259" y="238013"/>
                    <a:pt x="157340" y="-50430"/>
                    <a:pt x="213533" y="7633"/>
                  </a:cubicBezTo>
                  <a:cubicBezTo>
                    <a:pt x="269726" y="65696"/>
                    <a:pt x="357762" y="642581"/>
                    <a:pt x="415828" y="704390"/>
                  </a:cubicBezTo>
                  <a:cubicBezTo>
                    <a:pt x="473894" y="766199"/>
                    <a:pt x="509482" y="399091"/>
                    <a:pt x="561929" y="378488"/>
                  </a:cubicBezTo>
                  <a:cubicBezTo>
                    <a:pt x="614376" y="357885"/>
                    <a:pt x="678061" y="565788"/>
                    <a:pt x="730508" y="580772"/>
                  </a:cubicBezTo>
                  <a:cubicBezTo>
                    <a:pt x="782955" y="595756"/>
                    <a:pt x="812925" y="466519"/>
                    <a:pt x="876610" y="468392"/>
                  </a:cubicBezTo>
                  <a:cubicBezTo>
                    <a:pt x="940295" y="470265"/>
                    <a:pt x="1033951" y="577026"/>
                    <a:pt x="1112621" y="592010"/>
                  </a:cubicBezTo>
                  <a:cubicBezTo>
                    <a:pt x="1191291" y="606994"/>
                    <a:pt x="1283073" y="550804"/>
                    <a:pt x="1348631" y="558296"/>
                  </a:cubicBezTo>
                  <a:cubicBezTo>
                    <a:pt x="1414189" y="565788"/>
                    <a:pt x="1438540" y="635089"/>
                    <a:pt x="1505971" y="636962"/>
                  </a:cubicBezTo>
                  <a:cubicBezTo>
                    <a:pt x="1573402" y="638835"/>
                    <a:pt x="1672677" y="567661"/>
                    <a:pt x="1753220" y="569534"/>
                  </a:cubicBezTo>
                  <a:cubicBezTo>
                    <a:pt x="1833763" y="571407"/>
                    <a:pt x="1899322" y="640708"/>
                    <a:pt x="1989231" y="648200"/>
                  </a:cubicBezTo>
                  <a:cubicBezTo>
                    <a:pt x="2079140" y="655692"/>
                    <a:pt x="2182160" y="608867"/>
                    <a:pt x="2292673" y="614486"/>
                  </a:cubicBezTo>
                  <a:cubicBezTo>
                    <a:pt x="2403186" y="620105"/>
                    <a:pt x="2508080" y="663184"/>
                    <a:pt x="2652308" y="681914"/>
                  </a:cubicBezTo>
                  <a:cubicBezTo>
                    <a:pt x="2796536" y="700644"/>
                    <a:pt x="3158044" y="726866"/>
                    <a:pt x="3158044" y="726866"/>
                  </a:cubicBezTo>
                </a:path>
              </a:pathLst>
            </a:custGeom>
            <a:solidFill>
              <a:schemeClr val="tx2">
                <a:lumMod val="60000"/>
                <a:lumOff val="40000"/>
                <a:alpha val="53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3" name="Freeform 132"/>
          <p:cNvSpPr/>
          <p:nvPr/>
        </p:nvSpPr>
        <p:spPr>
          <a:xfrm>
            <a:off x="5747389" y="4598710"/>
            <a:ext cx="663575" cy="693789"/>
          </a:xfrm>
          <a:custGeom>
            <a:avLst/>
            <a:gdLst>
              <a:gd name="connsiteX0" fmla="*/ 0 w 4457907"/>
              <a:gd name="connsiteY0" fmla="*/ 844407 h 1393813"/>
              <a:gd name="connsiteX1" fmla="*/ 595269 w 4457907"/>
              <a:gd name="connsiteY1" fmla="*/ 10929 h 1393813"/>
              <a:gd name="connsiteX2" fmla="*/ 1666754 w 4457907"/>
              <a:gd name="connsiteY2" fmla="*/ 1373599 h 1393813"/>
              <a:gd name="connsiteX3" fmla="*/ 2764696 w 4457907"/>
              <a:gd name="connsiteY3" fmla="*/ 10929 h 1393813"/>
              <a:gd name="connsiteX4" fmla="*/ 3862637 w 4457907"/>
              <a:gd name="connsiteY4" fmla="*/ 1386829 h 1393813"/>
              <a:gd name="connsiteX5" fmla="*/ 4457907 w 4457907"/>
              <a:gd name="connsiteY5" fmla="*/ 579811 h 1393813"/>
              <a:gd name="connsiteX0" fmla="*/ 0 w 4457907"/>
              <a:gd name="connsiteY0" fmla="*/ 857806 h 1407212"/>
              <a:gd name="connsiteX1" fmla="*/ 647797 w 4457907"/>
              <a:gd name="connsiteY1" fmla="*/ 10663 h 1407212"/>
              <a:gd name="connsiteX2" fmla="*/ 1666754 w 4457907"/>
              <a:gd name="connsiteY2" fmla="*/ 1386998 h 1407212"/>
              <a:gd name="connsiteX3" fmla="*/ 2764696 w 4457907"/>
              <a:gd name="connsiteY3" fmla="*/ 24328 h 1407212"/>
              <a:gd name="connsiteX4" fmla="*/ 3862637 w 4457907"/>
              <a:gd name="connsiteY4" fmla="*/ 1400228 h 1407212"/>
              <a:gd name="connsiteX5" fmla="*/ 4457907 w 4457907"/>
              <a:gd name="connsiteY5" fmla="*/ 593210 h 1407212"/>
              <a:gd name="connsiteX0" fmla="*/ 0 w 4484170"/>
              <a:gd name="connsiteY0" fmla="*/ 819184 h 1409585"/>
              <a:gd name="connsiteX1" fmla="*/ 674060 w 4484170"/>
              <a:gd name="connsiteY1" fmla="*/ 13036 h 1409585"/>
              <a:gd name="connsiteX2" fmla="*/ 1693017 w 4484170"/>
              <a:gd name="connsiteY2" fmla="*/ 1389371 h 1409585"/>
              <a:gd name="connsiteX3" fmla="*/ 2790959 w 4484170"/>
              <a:gd name="connsiteY3" fmla="*/ 26701 h 1409585"/>
              <a:gd name="connsiteX4" fmla="*/ 3888900 w 4484170"/>
              <a:gd name="connsiteY4" fmla="*/ 1402601 h 1409585"/>
              <a:gd name="connsiteX5" fmla="*/ 4484170 w 4484170"/>
              <a:gd name="connsiteY5" fmla="*/ 595583 h 1409585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90959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409272"/>
              <a:gd name="connsiteX1" fmla="*/ 674060 w 4484170"/>
              <a:gd name="connsiteY1" fmla="*/ 12723 h 1409272"/>
              <a:gd name="connsiteX2" fmla="*/ 1693017 w 4484170"/>
              <a:gd name="connsiteY2" fmla="*/ 1389058 h 1409272"/>
              <a:gd name="connsiteX3" fmla="*/ 2725301 w 4484170"/>
              <a:gd name="connsiteY3" fmla="*/ 26388 h 1409272"/>
              <a:gd name="connsiteX4" fmla="*/ 3888900 w 4484170"/>
              <a:gd name="connsiteY4" fmla="*/ 1402288 h 1409272"/>
              <a:gd name="connsiteX5" fmla="*/ 4484170 w 4484170"/>
              <a:gd name="connsiteY5" fmla="*/ 595270 h 1409272"/>
              <a:gd name="connsiteX0" fmla="*/ 0 w 4484170"/>
              <a:gd name="connsiteY0" fmla="*/ 818871 h 1389059"/>
              <a:gd name="connsiteX1" fmla="*/ 674060 w 4484170"/>
              <a:gd name="connsiteY1" fmla="*/ 12723 h 1389059"/>
              <a:gd name="connsiteX2" fmla="*/ 1693017 w 4484170"/>
              <a:gd name="connsiteY2" fmla="*/ 1389058 h 1389059"/>
              <a:gd name="connsiteX3" fmla="*/ 2725301 w 4484170"/>
              <a:gd name="connsiteY3" fmla="*/ 26388 h 1389059"/>
              <a:gd name="connsiteX4" fmla="*/ 3744451 w 4484170"/>
              <a:gd name="connsiteY4" fmla="*/ 1374958 h 1389059"/>
              <a:gd name="connsiteX5" fmla="*/ 4484170 w 4484170"/>
              <a:gd name="connsiteY5" fmla="*/ 595270 h 1389059"/>
              <a:gd name="connsiteX0" fmla="*/ 0 w 4418512"/>
              <a:gd name="connsiteY0" fmla="*/ 818871 h 1389060"/>
              <a:gd name="connsiteX1" fmla="*/ 674060 w 4418512"/>
              <a:gd name="connsiteY1" fmla="*/ 12723 h 1389060"/>
              <a:gd name="connsiteX2" fmla="*/ 1693017 w 4418512"/>
              <a:gd name="connsiteY2" fmla="*/ 1389058 h 1389060"/>
              <a:gd name="connsiteX3" fmla="*/ 2725301 w 4418512"/>
              <a:gd name="connsiteY3" fmla="*/ 26388 h 1389060"/>
              <a:gd name="connsiteX4" fmla="*/ 3744451 w 4418512"/>
              <a:gd name="connsiteY4" fmla="*/ 1374958 h 1389060"/>
              <a:gd name="connsiteX5" fmla="*/ 4418512 w 4418512"/>
              <a:gd name="connsiteY5" fmla="*/ 554275 h 1389060"/>
              <a:gd name="connsiteX0" fmla="*/ 0 w 4418512"/>
              <a:gd name="connsiteY0" fmla="*/ 819816 h 1390006"/>
              <a:gd name="connsiteX1" fmla="*/ 674060 w 4418512"/>
              <a:gd name="connsiteY1" fmla="*/ 13668 h 1390006"/>
              <a:gd name="connsiteX2" fmla="*/ 1693017 w 4418512"/>
              <a:gd name="connsiteY2" fmla="*/ 1390003 h 1390006"/>
              <a:gd name="connsiteX3" fmla="*/ 2751565 w 4418512"/>
              <a:gd name="connsiteY3" fmla="*/ 3 h 1390006"/>
              <a:gd name="connsiteX4" fmla="*/ 3744451 w 4418512"/>
              <a:gd name="connsiteY4" fmla="*/ 1375903 h 1390006"/>
              <a:gd name="connsiteX5" fmla="*/ 4418512 w 4418512"/>
              <a:gd name="connsiteY5" fmla="*/ 555220 h 1390006"/>
              <a:gd name="connsiteX0" fmla="*/ 0 w 4418512"/>
              <a:gd name="connsiteY0" fmla="*/ 819814 h 1396059"/>
              <a:gd name="connsiteX1" fmla="*/ 674060 w 4418512"/>
              <a:gd name="connsiteY1" fmla="*/ 13666 h 1396059"/>
              <a:gd name="connsiteX2" fmla="*/ 1693017 w 4418512"/>
              <a:gd name="connsiteY2" fmla="*/ 1390001 h 1396059"/>
              <a:gd name="connsiteX3" fmla="*/ 2751565 w 4418512"/>
              <a:gd name="connsiteY3" fmla="*/ 1 h 1396059"/>
              <a:gd name="connsiteX4" fmla="*/ 3757584 w 4418512"/>
              <a:gd name="connsiteY4" fmla="*/ 1389565 h 1396059"/>
              <a:gd name="connsiteX5" fmla="*/ 4418512 w 4418512"/>
              <a:gd name="connsiteY5" fmla="*/ 555218 h 1396059"/>
              <a:gd name="connsiteX0" fmla="*/ 0 w 4326590"/>
              <a:gd name="connsiteY0" fmla="*/ 819814 h 1403209"/>
              <a:gd name="connsiteX1" fmla="*/ 674060 w 4326590"/>
              <a:gd name="connsiteY1" fmla="*/ 13666 h 1403209"/>
              <a:gd name="connsiteX2" fmla="*/ 1693017 w 4326590"/>
              <a:gd name="connsiteY2" fmla="*/ 1390001 h 1403209"/>
              <a:gd name="connsiteX3" fmla="*/ 2751565 w 4326590"/>
              <a:gd name="connsiteY3" fmla="*/ 1 h 1403209"/>
              <a:gd name="connsiteX4" fmla="*/ 3757584 w 4326590"/>
              <a:gd name="connsiteY4" fmla="*/ 1389565 h 1403209"/>
              <a:gd name="connsiteX5" fmla="*/ 4326590 w 4326590"/>
              <a:gd name="connsiteY5" fmla="*/ 746527 h 1403209"/>
              <a:gd name="connsiteX0" fmla="*/ 0 w 4431644"/>
              <a:gd name="connsiteY0" fmla="*/ 819814 h 1396452"/>
              <a:gd name="connsiteX1" fmla="*/ 674060 w 4431644"/>
              <a:gd name="connsiteY1" fmla="*/ 13666 h 1396452"/>
              <a:gd name="connsiteX2" fmla="*/ 1693017 w 4431644"/>
              <a:gd name="connsiteY2" fmla="*/ 1390001 h 1396452"/>
              <a:gd name="connsiteX3" fmla="*/ 2751565 w 4431644"/>
              <a:gd name="connsiteY3" fmla="*/ 1 h 1396452"/>
              <a:gd name="connsiteX4" fmla="*/ 3757584 w 4431644"/>
              <a:gd name="connsiteY4" fmla="*/ 1389565 h 1396452"/>
              <a:gd name="connsiteX5" fmla="*/ 4431644 w 4431644"/>
              <a:gd name="connsiteY5" fmla="*/ 568885 h 139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1644" h="1396452">
                <a:moveTo>
                  <a:pt x="0" y="819814"/>
                </a:moveTo>
                <a:cubicBezTo>
                  <a:pt x="211265" y="372640"/>
                  <a:pt x="391891" y="-81365"/>
                  <a:pt x="674060" y="13666"/>
                </a:cubicBezTo>
                <a:cubicBezTo>
                  <a:pt x="956230" y="108697"/>
                  <a:pt x="1346766" y="1392278"/>
                  <a:pt x="1693017" y="1390001"/>
                </a:cubicBezTo>
                <a:cubicBezTo>
                  <a:pt x="2039268" y="1387724"/>
                  <a:pt x="2407471" y="74"/>
                  <a:pt x="2751565" y="1"/>
                </a:cubicBezTo>
                <a:cubicBezTo>
                  <a:pt x="3095659" y="-72"/>
                  <a:pt x="3477571" y="1294751"/>
                  <a:pt x="3757584" y="1389565"/>
                </a:cubicBezTo>
                <a:cubicBezTo>
                  <a:pt x="4037597" y="1484379"/>
                  <a:pt x="4431644" y="568885"/>
                  <a:pt x="4431644" y="568885"/>
                </a:cubicBezTo>
              </a:path>
            </a:pathLst>
          </a:custGeom>
          <a:ln w="28575" cmpd="sng">
            <a:solidFill>
              <a:srgbClr val="31859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Connector 133"/>
          <p:cNvCxnSpPr/>
          <p:nvPr/>
        </p:nvCxnSpPr>
        <p:spPr>
          <a:xfrm>
            <a:off x="6474910" y="4950123"/>
            <a:ext cx="246752" cy="0"/>
          </a:xfrm>
          <a:prstGeom prst="line">
            <a:avLst/>
          </a:prstGeom>
          <a:ln w="28575" cmpd="sng">
            <a:solidFill>
              <a:srgbClr val="000000"/>
            </a:solidFill>
            <a:prstDash val="solid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5" name="Group 134"/>
          <p:cNvGrpSpPr/>
          <p:nvPr/>
        </p:nvGrpSpPr>
        <p:grpSpPr>
          <a:xfrm>
            <a:off x="308275" y="1097600"/>
            <a:ext cx="2801772" cy="1720241"/>
            <a:chOff x="912535" y="1036411"/>
            <a:chExt cx="3006572" cy="1850700"/>
          </a:xfrm>
        </p:grpSpPr>
        <p:cxnSp>
          <p:nvCxnSpPr>
            <p:cNvPr id="136" name="Straight Connector 135"/>
            <p:cNvCxnSpPr/>
            <p:nvPr/>
          </p:nvCxnSpPr>
          <p:spPr>
            <a:xfrm>
              <a:off x="912535" y="1036411"/>
              <a:ext cx="2016504" cy="0"/>
            </a:xfrm>
            <a:prstGeom prst="line">
              <a:avLst/>
            </a:pr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Freeform 136"/>
            <p:cNvSpPr/>
            <p:nvPr/>
          </p:nvSpPr>
          <p:spPr>
            <a:xfrm>
              <a:off x="2922261" y="1036411"/>
              <a:ext cx="996846" cy="1850700"/>
            </a:xfrm>
            <a:custGeom>
              <a:avLst/>
              <a:gdLst>
                <a:gd name="connsiteX0" fmla="*/ 0 w 887602"/>
                <a:gd name="connsiteY0" fmla="*/ 0 h 2239347"/>
                <a:gd name="connsiteX1" fmla="*/ 245798 w 887602"/>
                <a:gd name="connsiteY1" fmla="*/ 314055 h 2239347"/>
                <a:gd name="connsiteX2" fmla="*/ 477940 w 887602"/>
                <a:gd name="connsiteY2" fmla="*/ 1870674 h 2239347"/>
                <a:gd name="connsiteX3" fmla="*/ 887602 w 887602"/>
                <a:gd name="connsiteY3" fmla="*/ 2239347 h 223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02" h="2239347">
                  <a:moveTo>
                    <a:pt x="0" y="0"/>
                  </a:moveTo>
                  <a:cubicBezTo>
                    <a:pt x="83070" y="1138"/>
                    <a:pt x="166141" y="2276"/>
                    <a:pt x="245798" y="314055"/>
                  </a:cubicBezTo>
                  <a:cubicBezTo>
                    <a:pt x="325455" y="625834"/>
                    <a:pt x="370973" y="1549792"/>
                    <a:pt x="477940" y="1870674"/>
                  </a:cubicBezTo>
                  <a:cubicBezTo>
                    <a:pt x="584907" y="2191556"/>
                    <a:pt x="887602" y="2239347"/>
                    <a:pt x="887602" y="2239347"/>
                  </a:cubicBezTo>
                </a:path>
              </a:pathLst>
            </a:custGeom>
            <a:ln w="38100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2555209" y="1001516"/>
            <a:ext cx="2177477" cy="405768"/>
            <a:chOff x="2555209" y="1001516"/>
            <a:chExt cx="2177477" cy="405768"/>
          </a:xfrm>
        </p:grpSpPr>
        <p:sp>
          <p:nvSpPr>
            <p:cNvPr id="139" name="TextBox 138"/>
            <p:cNvSpPr txBox="1"/>
            <p:nvPr/>
          </p:nvSpPr>
          <p:spPr>
            <a:xfrm>
              <a:off x="2695787" y="1005964"/>
              <a:ext cx="2036899" cy="401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Microphone</a:t>
              </a:r>
            </a:p>
            <a:p>
              <a:pPr algn="ctr"/>
              <a:r>
                <a:rPr lang="en-US" dirty="0"/>
                <a:t>filter</a:t>
              </a:r>
            </a:p>
          </p:txBody>
        </p:sp>
        <p:sp>
          <p:nvSpPr>
            <p:cNvPr id="140" name="Freeform 139"/>
            <p:cNvSpPr/>
            <p:nvPr/>
          </p:nvSpPr>
          <p:spPr>
            <a:xfrm rot="1975996" flipV="1">
              <a:off x="2555209" y="1001516"/>
              <a:ext cx="461619" cy="386439"/>
            </a:xfrm>
            <a:custGeom>
              <a:avLst/>
              <a:gdLst>
                <a:gd name="connsiteX0" fmla="*/ 819324 w 819324"/>
                <a:gd name="connsiteY0" fmla="*/ 505218 h 505218"/>
                <a:gd name="connsiteX1" fmla="*/ 314074 w 819324"/>
                <a:gd name="connsiteY1" fmla="*/ 314054 h 505218"/>
                <a:gd name="connsiteX2" fmla="*/ 587182 w 819324"/>
                <a:gd name="connsiteY2" fmla="*/ 204818 h 505218"/>
                <a:gd name="connsiteX3" fmla="*/ 0 w 819324"/>
                <a:gd name="connsiteY3" fmla="*/ 0 h 5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324" h="505218">
                  <a:moveTo>
                    <a:pt x="819324" y="505218"/>
                  </a:moveTo>
                  <a:cubicBezTo>
                    <a:pt x="586044" y="434669"/>
                    <a:pt x="352764" y="364120"/>
                    <a:pt x="314074" y="314054"/>
                  </a:cubicBezTo>
                  <a:cubicBezTo>
                    <a:pt x="275384" y="263988"/>
                    <a:pt x="639528" y="257160"/>
                    <a:pt x="587182" y="204818"/>
                  </a:cubicBezTo>
                  <a:cubicBezTo>
                    <a:pt x="534836" y="152476"/>
                    <a:pt x="0" y="0"/>
                    <a:pt x="0" y="0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294620" y="2805341"/>
            <a:ext cx="9027246" cy="369332"/>
            <a:chOff x="294620" y="2805341"/>
            <a:chExt cx="902724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929564" y="2805341"/>
              <a:ext cx="848721" cy="27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10k</a:t>
              </a:r>
            </a:p>
          </p:txBody>
        </p:sp>
        <p:cxnSp>
          <p:nvCxnSpPr>
            <p:cNvPr id="166" name="Straight Connector 165"/>
            <p:cNvCxnSpPr/>
            <p:nvPr/>
          </p:nvCxnSpPr>
          <p:spPr>
            <a:xfrm flipV="1">
              <a:off x="294620" y="2816579"/>
              <a:ext cx="8849380" cy="14386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178496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20k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662840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30k</a:t>
              </a: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3630629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40k</a:t>
              </a: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564701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50k</a:t>
              </a: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386383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60k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624178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70k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085942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80k</a:t>
              </a:r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7862668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90k</a:t>
              </a: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8473145" y="2805341"/>
              <a:ext cx="84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100k</a:t>
              </a:r>
            </a:p>
          </p:txBody>
        </p:sp>
      </p:grpSp>
      <p:sp>
        <p:nvSpPr>
          <p:cNvPr id="119" name="TextBox 118"/>
          <p:cNvSpPr txBox="1"/>
          <p:nvPr/>
        </p:nvSpPr>
        <p:spPr>
          <a:xfrm>
            <a:off x="2529308" y="3134742"/>
            <a:ext cx="470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Neue"/>
                <a:cs typeface="Helvetica Neue"/>
              </a:rPr>
              <a:t>Microphone frequency spectrum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78555" y="5273803"/>
            <a:ext cx="19169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Diaphragm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856748" y="5273803"/>
            <a:ext cx="16637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Amplifier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3936289" y="5273803"/>
            <a:ext cx="20965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Filter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6646689" y="5273803"/>
            <a:ext cx="10175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ucida Bright" charset="0"/>
                <a:ea typeface="Lucida Bright" charset="0"/>
                <a:cs typeface="Lucida Bright" charset="0"/>
              </a:rPr>
              <a:t>ADC</a:t>
            </a:r>
          </a:p>
        </p:txBody>
      </p:sp>
      <p:grpSp>
        <p:nvGrpSpPr>
          <p:cNvPr id="120" name="Group 119"/>
          <p:cNvGrpSpPr/>
          <p:nvPr/>
        </p:nvGrpSpPr>
        <p:grpSpPr>
          <a:xfrm>
            <a:off x="-103755" y="689655"/>
            <a:ext cx="412030" cy="2147032"/>
            <a:chOff x="150235" y="59664"/>
            <a:chExt cx="412030" cy="2857700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562265" y="59664"/>
              <a:ext cx="0" cy="2857700"/>
            </a:xfrm>
            <a:prstGeom prst="line">
              <a:avLst/>
            </a:prstGeom>
            <a:noFill/>
            <a:ln w="381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sp>
          <p:nvSpPr>
            <p:cNvPr id="122" name="TextBox 121"/>
            <p:cNvSpPr txBox="1"/>
            <p:nvPr/>
          </p:nvSpPr>
          <p:spPr>
            <a:xfrm rot="16200000">
              <a:off x="-491404" y="1619586"/>
              <a:ext cx="1683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Amplitude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40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1516</Words>
  <Application>Microsoft Office PowerPoint</Application>
  <PresentationFormat>On-screen Show (4:3)</PresentationFormat>
  <Paragraphs>900</Paragraphs>
  <Slides>59</Slides>
  <Notes>58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9" baseType="lpstr">
      <vt:lpstr>Avenir Book</vt:lpstr>
      <vt:lpstr>Helvetica Neue</vt:lpstr>
      <vt:lpstr>宋体</vt:lpstr>
      <vt:lpstr>Arial</vt:lpstr>
      <vt:lpstr>Calibri</vt:lpstr>
      <vt:lpstr>Cambria Math</vt:lpstr>
      <vt:lpstr>Lucida Bright</vt:lpstr>
      <vt:lpstr>Mangal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2018-04-13T04:57:01Z</dcterms:created>
  <dcterms:modified xsi:type="dcterms:W3CDTF">2018-04-13T05:03:36Z</dcterms:modified>
</cp:coreProperties>
</file>

<file path=docProps/thumbnail.jpeg>
</file>